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5"/>
  </p:notesMasterIdLst>
  <p:sldIdLst>
    <p:sldId id="256" r:id="rId2"/>
    <p:sldId id="293" r:id="rId3"/>
    <p:sldId id="276" r:id="rId4"/>
    <p:sldId id="262" r:id="rId5"/>
    <p:sldId id="286" r:id="rId6"/>
    <p:sldId id="287" r:id="rId7"/>
    <p:sldId id="294" r:id="rId8"/>
    <p:sldId id="295" r:id="rId9"/>
    <p:sldId id="296" r:id="rId10"/>
    <p:sldId id="288" r:id="rId11"/>
    <p:sldId id="289" r:id="rId12"/>
    <p:sldId id="290" r:id="rId13"/>
    <p:sldId id="292" r:id="rId14"/>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0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7" autoAdjust="0"/>
    <p:restoredTop sz="82634" autoAdjust="0"/>
  </p:normalViewPr>
  <p:slideViewPr>
    <p:cSldViewPr>
      <p:cViewPr varScale="1">
        <p:scale>
          <a:sx n="72" d="100"/>
          <a:sy n="72" d="100"/>
        </p:scale>
        <p:origin x="2552" y="200"/>
      </p:cViewPr>
      <p:guideLst>
        <p:guide orient="horz" pos="2160"/>
        <p:guide pos="2880"/>
      </p:guideLst>
    </p:cSldViewPr>
  </p:slideViewPr>
  <p:outlineViewPr>
    <p:cViewPr>
      <p:scale>
        <a:sx n="33" d="100"/>
        <a:sy n="33" d="100"/>
      </p:scale>
      <p:origin x="0" y="0"/>
    </p:cViewPr>
  </p:outlineViewPr>
  <p:notesTextViewPr>
    <p:cViewPr>
      <p:scale>
        <a:sx n="1" d="1"/>
        <a:sy n="1" d="1"/>
      </p:scale>
      <p:origin x="0" y="-69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B1F6CB5-075A-4E94-A3BA-3674E1E18940}" type="datetimeFigureOut">
              <a:rPr lang="de-DE" smtClean="0"/>
              <a:t>22.10.19</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138ADE6-65EA-48AC-A2A2-7A0C1F607E8D}" type="slidenum">
              <a:rPr lang="de-DE" smtClean="0"/>
              <a:t>‹#›</a:t>
            </a:fld>
            <a:endParaRPr lang="de-DE"/>
          </a:p>
        </p:txBody>
      </p:sp>
    </p:spTree>
    <p:extLst>
      <p:ext uri="{BB962C8B-B14F-4D97-AF65-F5344CB8AC3E}">
        <p14:creationId xmlns:p14="http://schemas.microsoft.com/office/powerpoint/2010/main" val="2024734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138ADE6-65EA-48AC-A2A2-7A0C1F607E8D}" type="slidenum">
              <a:rPr lang="de-DE" smtClean="0"/>
              <a:t>1</a:t>
            </a:fld>
            <a:endParaRPr lang="de-DE"/>
          </a:p>
        </p:txBody>
      </p:sp>
    </p:spTree>
    <p:extLst>
      <p:ext uri="{BB962C8B-B14F-4D97-AF65-F5344CB8AC3E}">
        <p14:creationId xmlns:p14="http://schemas.microsoft.com/office/powerpoint/2010/main" val="1529646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Über den </a:t>
            </a:r>
            <a:r>
              <a:rPr lang="de-DE" dirty="0" err="1"/>
              <a:t>eViewer</a:t>
            </a:r>
            <a:r>
              <a:rPr lang="de-DE" dirty="0"/>
              <a:t> sind die Datensätze (also Bilder UND Metadaten) gut sichtbar und anzusteuern, sie sind zum Durchblättern, wenn man einen Eindruck von Umfang und Inhalt bekommen möchte (wobei auch der Einband sichtbar ist)</a:t>
            </a:r>
          </a:p>
          <a:p>
            <a:r>
              <a:rPr lang="de-DE" dirty="0"/>
              <a:t>Aber man kann auch gezielt Seiten</a:t>
            </a:r>
            <a:r>
              <a:rPr lang="de-DE" baseline="0" dirty="0"/>
              <a:t> ansteuern, wenn man z.B. einen bestimmten Einträger sucht, oder ein Zitat, das auf einer Seite steht. Zwar kann ein </a:t>
            </a:r>
            <a:r>
              <a:rPr lang="de-DE" baseline="0" dirty="0" err="1"/>
              <a:t>Digitalisat</a:t>
            </a:r>
            <a:r>
              <a:rPr lang="de-DE" baseline="0" dirty="0"/>
              <a:t> die Haptik des Originals nicht ersetzen, aber zumindest sind dann Format, Farbigkeit, Seitenfüllung, Schrift etc. gut zu erkennen und damit kommen sowohl die einzelnen Einträge als auch die Bände durchaus rüber. Der </a:t>
            </a:r>
            <a:r>
              <a:rPr lang="de-DE" baseline="0" dirty="0" err="1"/>
              <a:t>eViewer</a:t>
            </a:r>
            <a:r>
              <a:rPr lang="de-DE" baseline="0" dirty="0"/>
              <a:t> wird vom Projekt ‚Transfer des Wissens‘ finanziert, er soll später auch für andere Konvolute (z.B. Fotobücher) zur Verfügung stehen.</a:t>
            </a:r>
            <a:endParaRPr lang="de-DE" dirty="0"/>
          </a:p>
        </p:txBody>
      </p:sp>
      <p:sp>
        <p:nvSpPr>
          <p:cNvPr id="4" name="Foliennummernplatzhalter 3"/>
          <p:cNvSpPr>
            <a:spLocks noGrp="1"/>
          </p:cNvSpPr>
          <p:nvPr>
            <p:ph type="sldNum" sz="quarter" idx="10"/>
          </p:nvPr>
        </p:nvSpPr>
        <p:spPr/>
        <p:txBody>
          <a:bodyPr/>
          <a:lstStyle/>
          <a:p>
            <a:fld id="{6138ADE6-65EA-48AC-A2A2-7A0C1F607E8D}" type="slidenum">
              <a:rPr lang="de-DE" smtClean="0"/>
              <a:t>10</a:t>
            </a:fld>
            <a:endParaRPr lang="de-DE"/>
          </a:p>
        </p:txBody>
      </p:sp>
    </p:spTree>
    <p:extLst>
      <p:ext uri="{BB962C8B-B14F-4D97-AF65-F5344CB8AC3E}">
        <p14:creationId xmlns:p14="http://schemas.microsoft.com/office/powerpoint/2010/main" val="3108677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Viewer</a:t>
            </a:r>
            <a:r>
              <a:rPr lang="de-DE" baseline="0" dirty="0"/>
              <a:t> funktioniert als eine Art digitaler Bilderrahmen, der z.B. auf dem Webportal eingebunden werden kann, wenn dort dieser Bestand gezeigt werden soll. Eine entsprechende Schnittstelle wird auf jeden Fall mit in Auftrag gegeben, damit die Möglichkeit der Einbindung gegeben ist und ggf. auch andere Archivbestände, Alben etc. perspektivisch so zugänglich werden können. Der Viewer kann aber auch auf einem Tablet laufen und im Kontext einer Ausstellung nur bestimmte Seiten eines Albums oder nur ein Album – auf jeden Fall einen bestimmten Teil des Bestands, der in die Ausstellung eingebunden werden soll – zeigen. Dann macht der Viewer an der Stelle ein heikles Objekt gut erfahrbar. </a:t>
            </a:r>
          </a:p>
          <a:p>
            <a:r>
              <a:rPr lang="de-DE" baseline="0" dirty="0"/>
              <a:t>Grundsätzlich kann der für den </a:t>
            </a:r>
            <a:r>
              <a:rPr lang="de-DE" baseline="0" dirty="0" err="1"/>
              <a:t>eViewer</a:t>
            </a:r>
            <a:r>
              <a:rPr lang="de-DE" baseline="0" dirty="0"/>
              <a:t> angelegte Inhalt dann auch an Partner Portale weitergegeben werden und dort attraktiv gesichtet werden. Und natürlich kann man aus den Einträgen in der Datenbank Datensätze an andere Portale weitergeben. Dann fließen Infos zu verschiedenen Stammbüchern zusammen oder zu bestimmten Motiven oder </a:t>
            </a:r>
            <a:r>
              <a:rPr lang="de-DE" baseline="0" dirty="0" err="1"/>
              <a:t>oder</a:t>
            </a:r>
            <a:r>
              <a:rPr lang="de-DE" baseline="0" dirty="0"/>
              <a:t> </a:t>
            </a:r>
            <a:r>
              <a:rPr lang="de-DE" baseline="0" dirty="0" err="1"/>
              <a:t>oder</a:t>
            </a:r>
            <a:r>
              <a:rPr lang="de-DE" baseline="0" dirty="0"/>
              <a:t> – mit entsprechenden Schnittstellen und Datenformaten kann hier gut angeschlossen werden. Oder man stellt aus den Scans Faksimile her, allerdings sind die recht teuer und nicht unbedingt besser als ein digitaler Zugang.</a:t>
            </a:r>
            <a:endParaRPr lang="de-DE" dirty="0"/>
          </a:p>
        </p:txBody>
      </p:sp>
      <p:sp>
        <p:nvSpPr>
          <p:cNvPr id="4" name="Foliennummernplatzhalter 3"/>
          <p:cNvSpPr>
            <a:spLocks noGrp="1"/>
          </p:cNvSpPr>
          <p:nvPr>
            <p:ph type="sldNum" sz="quarter" idx="10"/>
          </p:nvPr>
        </p:nvSpPr>
        <p:spPr/>
        <p:txBody>
          <a:bodyPr/>
          <a:lstStyle/>
          <a:p>
            <a:fld id="{6138ADE6-65EA-48AC-A2A2-7A0C1F607E8D}" type="slidenum">
              <a:rPr lang="de-DE" smtClean="0"/>
              <a:t>11</a:t>
            </a:fld>
            <a:endParaRPr lang="de-DE"/>
          </a:p>
        </p:txBody>
      </p:sp>
    </p:spTree>
    <p:extLst>
      <p:ext uri="{BB962C8B-B14F-4D97-AF65-F5344CB8AC3E}">
        <p14:creationId xmlns:p14="http://schemas.microsoft.com/office/powerpoint/2010/main" val="2569224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Verschiedene</a:t>
            </a:r>
            <a:r>
              <a:rPr lang="de-DE" baseline="0" dirty="0"/>
              <a:t> Formate für unterschiedliche Ziele: wir wollen auch die langjährige Direktorin des MHG und Hamburgs führende Stammbuch-Forscherin nicht vergessen, die über ein immenses Wissen verfügt. Niemand weiß mehr über den Bestand als Frau Prof. Dr. </a:t>
            </a:r>
            <a:r>
              <a:rPr lang="de-DE" baseline="0" dirty="0" err="1"/>
              <a:t>Jaacks</a:t>
            </a:r>
            <a:r>
              <a:rPr lang="de-DE" baseline="0" dirty="0"/>
              <a:t>, die inzwischen knapp 80 Jahre alt ist und </a:t>
            </a:r>
            <a:r>
              <a:rPr lang="de-DE" baseline="0" dirty="0" err="1"/>
              <a:t>nocheinmal</a:t>
            </a:r>
            <a:r>
              <a:rPr lang="de-DE" baseline="0" dirty="0"/>
              <a:t> ein Buch schreibt zu den Stammbüchern im MHG. Ihre Publikation wird eine grundständige wissenschaftliche Einführung in den Gegenstand und die erste Quelle für zukünftige Forscher*innen. Das funktioniert im alten Printmedium am besten.</a:t>
            </a:r>
          </a:p>
          <a:p>
            <a:r>
              <a:rPr lang="de-DE" baseline="0" dirty="0"/>
              <a:t>Aber online wollen wir neue Wege gehen, etwa indem wir ein </a:t>
            </a:r>
            <a:r>
              <a:rPr lang="de-DE" baseline="0" dirty="0" err="1"/>
              <a:t>Crowdsourcing</a:t>
            </a:r>
            <a:r>
              <a:rPr lang="de-DE" baseline="0" dirty="0"/>
              <a:t>-Projekt aufsetzen, damit alle Einträge vollständig transkribiert und identifiziert bzw. übersetzt werden . Auch sind kreative Anschlüsse möglich und ein digitales Stammbuch des MHG, in das unsere digitalen Besucher*innen sich eintragen können.</a:t>
            </a:r>
          </a:p>
          <a:p>
            <a:r>
              <a:rPr lang="de-DE" baseline="0" dirty="0"/>
              <a:t>Und wir wollen auch digital die Forschung anregen, indem wir Inhalte, Bildmaterial und Metadaten zugänglich machen und die Alben so frei zugänglich haben, dass auch noch nicht erdachte Forschungsfragen </a:t>
            </a:r>
            <a:r>
              <a:rPr lang="de-DE" baseline="0"/>
              <a:t>gestellt werden.</a:t>
            </a:r>
            <a:endParaRPr lang="de-DE" dirty="0"/>
          </a:p>
        </p:txBody>
      </p:sp>
      <p:sp>
        <p:nvSpPr>
          <p:cNvPr id="4" name="Foliennummernplatzhalter 3"/>
          <p:cNvSpPr>
            <a:spLocks noGrp="1"/>
          </p:cNvSpPr>
          <p:nvPr>
            <p:ph type="sldNum" sz="quarter" idx="10"/>
          </p:nvPr>
        </p:nvSpPr>
        <p:spPr/>
        <p:txBody>
          <a:bodyPr/>
          <a:lstStyle/>
          <a:p>
            <a:fld id="{6138ADE6-65EA-48AC-A2A2-7A0C1F607E8D}" type="slidenum">
              <a:rPr lang="de-DE" smtClean="0"/>
              <a:t>12</a:t>
            </a:fld>
            <a:endParaRPr lang="de-DE"/>
          </a:p>
        </p:txBody>
      </p:sp>
    </p:spTree>
    <p:extLst>
      <p:ext uri="{BB962C8B-B14F-4D97-AF65-F5344CB8AC3E}">
        <p14:creationId xmlns:p14="http://schemas.microsoft.com/office/powerpoint/2010/main" val="26190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138ADE6-65EA-48AC-A2A2-7A0C1F607E8D}" type="slidenum">
              <a:rPr lang="de-DE" smtClean="0"/>
              <a:t>13</a:t>
            </a:fld>
            <a:endParaRPr lang="de-DE"/>
          </a:p>
        </p:txBody>
      </p:sp>
    </p:spTree>
    <p:extLst>
      <p:ext uri="{BB962C8B-B14F-4D97-AF65-F5344CB8AC3E}">
        <p14:creationId xmlns:p14="http://schemas.microsoft.com/office/powerpoint/2010/main" val="4258191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dirty="0"/>
              <a:t>Stammbücher sind Alben oder Blattsammlungen,</a:t>
            </a:r>
            <a:r>
              <a:rPr lang="de-DE" baseline="0" dirty="0"/>
              <a:t> in denen sich die Familie, Freunde, Bekannte und Geschäftspartner der Halter eintrugen. Die Stammbücher sagen nicht so viel über den Halter aus, aber viel über sein soziales Netzwerk und über die Geschichte, denn sie verraten uns Bildungsstandards, Reiserouten, Ortswechsel und noch viel mehr. Sie enthalten Zitate, Wünsche und Sinnsprüche oder Maximen, Zeichnungen und Bilder, eine Widmung und Angaben zum Eintrag</a:t>
            </a:r>
          </a:p>
          <a:p>
            <a:pPr lvl="0"/>
            <a:r>
              <a:rPr lang="de-DE" baseline="0" dirty="0"/>
              <a:t>Sie kamen unter Studierenden und bürgerlichen Reisenden auf, die damit an adlige Traditionen anschlossen. Form und Verbreitung veränderten sich über die Zeit, heute kennen wir mit den Poesiealben ihre ‚Nachkommen‘.</a:t>
            </a:r>
            <a:endParaRPr lang="de-DE" dirty="0"/>
          </a:p>
        </p:txBody>
      </p:sp>
      <p:sp>
        <p:nvSpPr>
          <p:cNvPr id="4" name="Foliennummernplatzhalter 3"/>
          <p:cNvSpPr>
            <a:spLocks noGrp="1"/>
          </p:cNvSpPr>
          <p:nvPr>
            <p:ph type="sldNum" sz="quarter" idx="10"/>
          </p:nvPr>
        </p:nvSpPr>
        <p:spPr/>
        <p:txBody>
          <a:bodyPr/>
          <a:lstStyle/>
          <a:p>
            <a:fld id="{6138ADE6-65EA-48AC-A2A2-7A0C1F607E8D}" type="slidenum">
              <a:rPr lang="de-DE" smtClean="0"/>
              <a:t>2</a:t>
            </a:fld>
            <a:endParaRPr lang="de-DE"/>
          </a:p>
        </p:txBody>
      </p:sp>
    </p:spTree>
    <p:extLst>
      <p:ext uri="{BB962C8B-B14F-4D97-AF65-F5344CB8AC3E}">
        <p14:creationId xmlns:p14="http://schemas.microsoft.com/office/powerpoint/2010/main" val="3356164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Im Museum liegen die Stammbücher leicht quer – als Alben/ Bücher stehen sie in der Bibliothek, sind als Originale aber sicher verpackt und nur auf Anfrage überhaupt zugänglich,</a:t>
            </a:r>
            <a:r>
              <a:rPr lang="de-DE" sz="1200" kern="1200" baseline="0" dirty="0">
                <a:solidFill>
                  <a:schemeClr val="tx1"/>
                </a:solidFill>
                <a:effectLst/>
                <a:latin typeface="+mn-lt"/>
                <a:ea typeface="+mn-ea"/>
                <a:cs typeface="+mn-cs"/>
              </a:rPr>
              <a:t> sie sind gleichermaßen Objekte und Forschungsgegenstand, Quelle für Forschende zu anderen Fragen und Zeugnisse der bürgerlichen Kultur in Hamburg und der Hamburger Familien</a:t>
            </a:r>
          </a:p>
          <a:p>
            <a:r>
              <a:rPr lang="de-DE" sz="1200" kern="1200" baseline="0" dirty="0">
                <a:solidFill>
                  <a:schemeClr val="tx1"/>
                </a:solidFill>
                <a:effectLst/>
                <a:latin typeface="+mn-lt"/>
                <a:ea typeface="+mn-ea"/>
                <a:cs typeface="+mn-cs"/>
              </a:rPr>
              <a:t>Damit sind sie relevant für die Netzwerkforschung zu Hamburgischen Familien, sie können Quellen genealogischer Forschung sein, sie zeugen vom Wandel sozialer Praktiken und davon, wer daran in welcher Form partizipieren konnte</a:t>
            </a:r>
          </a:p>
          <a:p>
            <a:r>
              <a:rPr lang="de-DE" sz="1200" kern="1200" baseline="0" dirty="0">
                <a:solidFill>
                  <a:schemeClr val="tx1"/>
                </a:solidFill>
                <a:effectLst/>
                <a:latin typeface="+mn-lt"/>
                <a:ea typeface="+mn-ea"/>
                <a:cs typeface="+mn-cs"/>
              </a:rPr>
              <a:t>Und ganz abgesehen davon, dass sie handschriftliche und bildliche Originale von berühmten Persönlichkeiten enthalten sind sie auch spannend für Forschungen zu Text-Bild-Beziehungen und sozialer Kommunikation</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138ADE6-65EA-48AC-A2A2-7A0C1F607E8D}" type="slidenum">
              <a:rPr lang="de-DE" smtClean="0"/>
              <a:t>3</a:t>
            </a:fld>
            <a:endParaRPr lang="de-DE"/>
          </a:p>
        </p:txBody>
      </p:sp>
    </p:spTree>
    <p:extLst>
      <p:ext uri="{BB962C8B-B14F-4D97-AF65-F5344CB8AC3E}">
        <p14:creationId xmlns:p14="http://schemas.microsoft.com/office/powerpoint/2010/main" val="4195106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Erhaltung des Bestandes – Schutz und Konservierung, Vorbereitung auf Digitalisierung und sichere Verwahrung</a:t>
            </a:r>
          </a:p>
          <a:p>
            <a:r>
              <a:rPr lang="de-DE" sz="1200" kern="1200" dirty="0">
                <a:solidFill>
                  <a:schemeClr val="tx1"/>
                </a:solidFill>
                <a:effectLst/>
                <a:latin typeface="+mn-lt"/>
                <a:ea typeface="+mn-ea"/>
                <a:cs typeface="+mn-cs"/>
              </a:rPr>
              <a:t>Digitalisieren: gutes Datenmanagement!</a:t>
            </a:r>
          </a:p>
          <a:p>
            <a:r>
              <a:rPr lang="de-DE" sz="1200" kern="1200" dirty="0">
                <a:solidFill>
                  <a:schemeClr val="tx1"/>
                </a:solidFill>
                <a:effectLst/>
                <a:latin typeface="+mn-lt"/>
                <a:ea typeface="+mn-ea"/>
                <a:cs typeface="+mn-cs"/>
              </a:rPr>
              <a:t>Forschern und Öffentlichkeit zugänglich zu machen</a:t>
            </a:r>
          </a:p>
          <a:p>
            <a:r>
              <a:rPr lang="de-DE" sz="1200" kern="1200" dirty="0">
                <a:solidFill>
                  <a:schemeClr val="tx1"/>
                </a:solidFill>
                <a:effectLst/>
                <a:latin typeface="+mn-lt"/>
                <a:ea typeface="+mn-ea"/>
                <a:cs typeface="+mn-cs"/>
              </a:rPr>
              <a:t>Einbindung in das Museum </a:t>
            </a:r>
          </a:p>
          <a:p>
            <a:r>
              <a:rPr lang="de-DE" sz="1200" kern="1200" dirty="0">
                <a:solidFill>
                  <a:schemeClr val="tx1"/>
                </a:solidFill>
                <a:effectLst/>
                <a:latin typeface="+mn-lt"/>
                <a:ea typeface="+mn-ea"/>
                <a:cs typeface="+mn-cs"/>
              </a:rPr>
              <a:t>interaktive Erschließung durch Experten und interessierte Laien</a:t>
            </a:r>
          </a:p>
          <a:p>
            <a:r>
              <a:rPr lang="de-DE" sz="1200" kern="1200" dirty="0">
                <a:solidFill>
                  <a:schemeClr val="tx1"/>
                </a:solidFill>
                <a:effectLst/>
                <a:latin typeface="+mn-lt"/>
                <a:ea typeface="+mn-ea"/>
                <a:cs typeface="+mn-cs"/>
              </a:rPr>
              <a:t>Forschung</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mit dem Haus und der Öffentlichkeit teilen, gleichzeitig dazu anregen, mit neuen Fragestellungen an diesen Bestand zu treten.</a:t>
            </a:r>
            <a:endParaRPr lang="de-DE" dirty="0"/>
          </a:p>
        </p:txBody>
      </p:sp>
      <p:sp>
        <p:nvSpPr>
          <p:cNvPr id="4" name="Foliennummernplatzhalter 3"/>
          <p:cNvSpPr>
            <a:spLocks noGrp="1"/>
          </p:cNvSpPr>
          <p:nvPr>
            <p:ph type="sldNum" sz="quarter" idx="10"/>
          </p:nvPr>
        </p:nvSpPr>
        <p:spPr/>
        <p:txBody>
          <a:bodyPr/>
          <a:lstStyle/>
          <a:p>
            <a:fld id="{6138ADE6-65EA-48AC-A2A2-7A0C1F607E8D}" type="slidenum">
              <a:rPr lang="de-DE" smtClean="0"/>
              <a:t>4</a:t>
            </a:fld>
            <a:endParaRPr lang="de-DE"/>
          </a:p>
        </p:txBody>
      </p:sp>
    </p:spTree>
    <p:extLst>
      <p:ext uri="{BB962C8B-B14F-4D97-AF65-F5344CB8AC3E}">
        <p14:creationId xmlns:p14="http://schemas.microsoft.com/office/powerpoint/2010/main" val="236610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Elisabeth Härtel bereitet</a:t>
            </a:r>
            <a:r>
              <a:rPr lang="de-DE" baseline="0" dirty="0"/>
              <a:t> die Alben mit finanzieller Unterstützung der Freunde des MHG auf die digitale Erfassung / den Scan in der UB vor, </a:t>
            </a:r>
            <a:r>
              <a:rPr lang="de-DE" baseline="0" dirty="0" err="1"/>
              <a:t>Ruxandra</a:t>
            </a:r>
            <a:r>
              <a:rPr lang="de-DE" baseline="0" dirty="0"/>
              <a:t> Sturm erfasst die Schäden, kategorisiert diese und entwickelt Methoden, um sie in einem Massenverfahren zu beheben. Die Arbeit von Frau Sturm wird im Jahr 2019 mit 5000 € der KEK gefördert.</a:t>
            </a:r>
            <a:br>
              <a:rPr lang="de-DE" baseline="0" dirty="0"/>
            </a:br>
            <a:r>
              <a:rPr lang="de-DE" baseline="0" dirty="0"/>
              <a:t>Ziel ist es, sowohl die Erfassungsprozesse möglich zu machen als auch die Bände langfristig zu erhalten als historische Originale und Unikate!</a:t>
            </a:r>
          </a:p>
          <a:p>
            <a:r>
              <a:rPr lang="de-DE" baseline="0" dirty="0"/>
              <a:t>Hier sind interdisziplinäre Zusammenarbeit und Fundraising notwendig, weil die bisherigen Projektzuschnitte einer solchen Anlage unseres Vorgehens nur teilweise entsprechen, aber Bestandserhaltung und Digitalisierung einander bedingen.</a:t>
            </a:r>
            <a:endParaRPr lang="de-DE" dirty="0"/>
          </a:p>
        </p:txBody>
      </p:sp>
      <p:sp>
        <p:nvSpPr>
          <p:cNvPr id="4" name="Foliennummernplatzhalter 3"/>
          <p:cNvSpPr>
            <a:spLocks noGrp="1"/>
          </p:cNvSpPr>
          <p:nvPr>
            <p:ph type="sldNum" sz="quarter" idx="10"/>
          </p:nvPr>
        </p:nvSpPr>
        <p:spPr/>
        <p:txBody>
          <a:bodyPr/>
          <a:lstStyle/>
          <a:p>
            <a:fld id="{6138ADE6-65EA-48AC-A2A2-7A0C1F607E8D}" type="slidenum">
              <a:rPr lang="de-DE" smtClean="0"/>
              <a:t>5</a:t>
            </a:fld>
            <a:endParaRPr lang="de-DE"/>
          </a:p>
        </p:txBody>
      </p:sp>
    </p:spTree>
    <p:extLst>
      <p:ext uri="{BB962C8B-B14F-4D97-AF65-F5344CB8AC3E}">
        <p14:creationId xmlns:p14="http://schemas.microsoft.com/office/powerpoint/2010/main" val="1117341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Die Metadaten hat zum großen Teil noch Frau </a:t>
            </a:r>
            <a:r>
              <a:rPr lang="de-DE" baseline="0" dirty="0" err="1"/>
              <a:t>Jaacks</a:t>
            </a:r>
            <a:r>
              <a:rPr lang="de-DE" baseline="0" dirty="0"/>
              <a:t> erarbeitet, sie liegen im Moment als Excel-Tabelle vor, müssen also noch aufbereitet werden, um dann in die Datenbank übernommen zu werden. Das erledigt Bettina Gierke, die ehemalige Leiterin der MHG-Bibliothek ehrenamtlich für uns, sie überführt die Excel-Tabellen ins PICA-Format, das die SUB braucht, um die Bilder der Alben, die sie mit den Buchscannern macht, mit den Informationen zu den jeweiligen Seiten zu verbinden. Die SUB hat ein gewisses Kontingent an Mitteln zur Verfügung und hat dem MHG angeboten, die Stammbücher kostenfrei zu erfassen. Das ist ein tolles Geschenk! ABER die Bände müssen auf den Scan vorbereitet werden, daran arbeitet Elisabeth Härtel mit finanzieller Unterstützung der Freunde des MHG. HERZLICHEN DANK dafür!</a:t>
            </a:r>
            <a:endParaRPr lang="de-DE" dirty="0"/>
          </a:p>
        </p:txBody>
      </p:sp>
      <p:sp>
        <p:nvSpPr>
          <p:cNvPr id="4" name="Foliennummernplatzhalter 3"/>
          <p:cNvSpPr>
            <a:spLocks noGrp="1"/>
          </p:cNvSpPr>
          <p:nvPr>
            <p:ph type="sldNum" sz="quarter" idx="10"/>
          </p:nvPr>
        </p:nvSpPr>
        <p:spPr/>
        <p:txBody>
          <a:bodyPr/>
          <a:lstStyle/>
          <a:p>
            <a:fld id="{6138ADE6-65EA-48AC-A2A2-7A0C1F607E8D}" type="slidenum">
              <a:rPr lang="de-DE" smtClean="0"/>
              <a:t>6</a:t>
            </a:fld>
            <a:endParaRPr lang="de-DE"/>
          </a:p>
        </p:txBody>
      </p:sp>
    </p:spTree>
    <p:extLst>
      <p:ext uri="{BB962C8B-B14F-4D97-AF65-F5344CB8AC3E}">
        <p14:creationId xmlns:p14="http://schemas.microsoft.com/office/powerpoint/2010/main" val="1502254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Frau </a:t>
            </a:r>
            <a:r>
              <a:rPr lang="de-DE" sz="1200" kern="1200" dirty="0" err="1">
                <a:solidFill>
                  <a:schemeClr val="tx1"/>
                </a:solidFill>
                <a:effectLst/>
                <a:latin typeface="+mn-lt"/>
                <a:ea typeface="+mn-ea"/>
                <a:cs typeface="+mn-cs"/>
              </a:rPr>
              <a:t>Jaacks</a:t>
            </a:r>
            <a:r>
              <a:rPr lang="de-DE" sz="1200" kern="1200" dirty="0">
                <a:solidFill>
                  <a:schemeClr val="tx1"/>
                </a:solidFill>
                <a:effectLst/>
                <a:latin typeface="+mn-lt"/>
                <a:ea typeface="+mn-ea"/>
                <a:cs typeface="+mn-cs"/>
              </a:rPr>
              <a:t> hat in den 2000 begonnen, systematisch die Stammbücher in Excel-Listen aufzunehmen. Diese wurden an das Repertorium </a:t>
            </a:r>
            <a:r>
              <a:rPr lang="de-DE" sz="1200" kern="1200" dirty="0" err="1">
                <a:solidFill>
                  <a:schemeClr val="tx1"/>
                </a:solidFill>
                <a:effectLst/>
                <a:latin typeface="+mn-lt"/>
                <a:ea typeface="+mn-ea"/>
                <a:cs typeface="+mn-cs"/>
              </a:rPr>
              <a:t>Alborum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Amicorum</a:t>
            </a:r>
            <a:r>
              <a:rPr lang="de-DE" sz="1200" kern="1200" dirty="0">
                <a:solidFill>
                  <a:schemeClr val="tx1"/>
                </a:solidFill>
                <a:effectLst/>
                <a:latin typeface="+mn-lt"/>
                <a:ea typeface="+mn-ea"/>
                <a:cs typeface="+mn-cs"/>
              </a:rPr>
              <a:t> geschickt, sodass die entstandenen Metadaten dort veröffentlicht wurden konnten. In den Listen hat Frau </a:t>
            </a:r>
            <a:r>
              <a:rPr lang="de-DE" sz="1200" kern="1200" dirty="0" err="1">
                <a:solidFill>
                  <a:schemeClr val="tx1"/>
                </a:solidFill>
                <a:effectLst/>
                <a:latin typeface="+mn-lt"/>
                <a:ea typeface="+mn-ea"/>
                <a:cs typeface="+mn-cs"/>
              </a:rPr>
              <a:t>Jaacks</a:t>
            </a:r>
            <a:r>
              <a:rPr lang="de-DE" sz="1200" kern="1200" dirty="0">
                <a:solidFill>
                  <a:schemeClr val="tx1"/>
                </a:solidFill>
                <a:effectLst/>
                <a:latin typeface="+mn-lt"/>
                <a:ea typeface="+mn-ea"/>
                <a:cs typeface="+mn-cs"/>
              </a:rPr>
              <a:t> jeden Einträger festgehalten und intensive Forschung betrieben, um deren Familiengeschichte zu erfahren. Auch diese Informationen wurden in den Listen dokumentiert. Jedes Stammbuch hat eine Excel-Liste erhalten. Die Metadaten des Stammbuchs (also Titel, Halter, Zeitrahmen, Anzahl der Blätter, Beschreibung des Einbände wurden zusammenerfasst, sodass eine direkte Übertragung in die Bibliotheksdatenbank nicht möglich ist. Dies erlaubt uns allerdings diese Datensätze neu anzulegen und nach bibliothekarischen Standards zu erschließen. Das bedeutet, dass die Familiengeschichte, die Frau </a:t>
            </a:r>
            <a:r>
              <a:rPr lang="de-DE" sz="1200" kern="1200" dirty="0" err="1">
                <a:solidFill>
                  <a:schemeClr val="tx1"/>
                </a:solidFill>
                <a:effectLst/>
                <a:latin typeface="+mn-lt"/>
                <a:ea typeface="+mn-ea"/>
                <a:cs typeface="+mn-cs"/>
              </a:rPr>
              <a:t>Jaacks</a:t>
            </a:r>
            <a:r>
              <a:rPr lang="de-DE" sz="1200" kern="1200" dirty="0">
                <a:solidFill>
                  <a:schemeClr val="tx1"/>
                </a:solidFill>
                <a:effectLst/>
                <a:latin typeface="+mn-lt"/>
                <a:ea typeface="+mn-ea"/>
                <a:cs typeface="+mn-cs"/>
              </a:rPr>
              <a:t> so mühevoll recherchiert hat, nun auch der Öffentlichkeit zur Verfügung stehen kann, da wir diese dazu nutzen können GND Personennormdatensätze anzulegen. Da unsere Daten immer noch im RAA auffindbar sind, können dort die entsprechenden Einträge mit den neuen Datensätzen verlinkt werden, sodass Forschende, die mit dem RAA arbeiten ebenfalls Zugriff auf die Forschung von Frau </a:t>
            </a:r>
            <a:r>
              <a:rPr lang="de-DE" sz="1200" kern="1200" dirty="0" err="1">
                <a:solidFill>
                  <a:schemeClr val="tx1"/>
                </a:solidFill>
                <a:effectLst/>
                <a:latin typeface="+mn-lt"/>
                <a:ea typeface="+mn-ea"/>
                <a:cs typeface="+mn-cs"/>
              </a:rPr>
              <a:t>Jaacks</a:t>
            </a:r>
            <a:r>
              <a:rPr lang="de-DE" sz="1200" kern="1200" dirty="0">
                <a:solidFill>
                  <a:schemeClr val="tx1"/>
                </a:solidFill>
                <a:effectLst/>
                <a:latin typeface="+mn-lt"/>
                <a:ea typeface="+mn-ea"/>
                <a:cs typeface="+mn-cs"/>
              </a:rPr>
              <a:t> hat.</a:t>
            </a:r>
          </a:p>
        </p:txBody>
      </p:sp>
      <p:sp>
        <p:nvSpPr>
          <p:cNvPr id="4" name="Foliennummernplatzhalter 3"/>
          <p:cNvSpPr>
            <a:spLocks noGrp="1"/>
          </p:cNvSpPr>
          <p:nvPr>
            <p:ph type="sldNum" sz="quarter" idx="10"/>
          </p:nvPr>
        </p:nvSpPr>
        <p:spPr/>
        <p:txBody>
          <a:bodyPr/>
          <a:lstStyle/>
          <a:p>
            <a:fld id="{6138ADE6-65EA-48AC-A2A2-7A0C1F607E8D}" type="slidenum">
              <a:rPr lang="de-DE" smtClean="0"/>
              <a:t>7</a:t>
            </a:fld>
            <a:endParaRPr lang="de-DE"/>
          </a:p>
        </p:txBody>
      </p:sp>
    </p:spTree>
    <p:extLst>
      <p:ext uri="{BB962C8B-B14F-4D97-AF65-F5344CB8AC3E}">
        <p14:creationId xmlns:p14="http://schemas.microsoft.com/office/powerpoint/2010/main" val="2071236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Erfassung von Stammbüchern in einer bibliothekarischen Software wie PICA ist nicht anders, als das erfassen eines gedruckten Werkes. Bibliotheken haben zur gemeinschaftlichen Erschließung Standards entwickelt, an denen man sich auch bei der Erschließung von Handschriften entlanghangeln kann. Als Regelwerk ist uns RDA vorgegeben, sodass wir nicht nur einen nationalen sondern internationalen Standard bei der Erschließung erreichen sollten. Da die </a:t>
            </a:r>
            <a:r>
              <a:rPr lang="de-DE" dirty="0" err="1"/>
              <a:t>WinIBW</a:t>
            </a:r>
            <a:r>
              <a:rPr lang="de-DE" dirty="0"/>
              <a:t> eine recht unhandliche Software ist, habe ich mir ein Template angelegt, dass ich bei jedem Stammbuch nutzen kann. Es hilft mir dabei keine Eintragung zu vergessen. Durch eine direkte Verbindung zur Datenbank der GND kann ich bei der Katalogisierung überprüfen, ob es einen Personendatensatz für eine Person gibt oder nicht. Ist ein Datensatz vorhanden, kann ich diesen in meinem </a:t>
            </a:r>
            <a:r>
              <a:rPr lang="de-DE" dirty="0" err="1"/>
              <a:t>Katalogisat</a:t>
            </a:r>
            <a:r>
              <a:rPr lang="de-DE" dirty="0"/>
              <a:t> verlinken. Ist dieser nicht vorhanden, kann ich in der GND einen Datensatz anlegen. Dazu nutze ich die Angaben, die von Frau </a:t>
            </a:r>
            <a:r>
              <a:rPr lang="de-DE" dirty="0" err="1"/>
              <a:t>Jaacks</a:t>
            </a:r>
            <a:r>
              <a:rPr lang="de-DE" dirty="0"/>
              <a:t> vorhanden sind. Frau </a:t>
            </a:r>
            <a:r>
              <a:rPr lang="de-DE" dirty="0" err="1"/>
              <a:t>Jaacks</a:t>
            </a:r>
            <a:r>
              <a:rPr lang="de-DE" dirty="0"/>
              <a:t> Forschung ist so vorbildlich betrieben, dass diese alle Anforderungen, die ein Personennormdatensatz der GND hat erfüllt werden. Die Person muss eindeutig identifizierbar sein. Je mehr Angaben zum Leben ich machen kann, desto besser. Manchmal ist dies nicht möglich, da einfach zu wenig Informationen vorhanden sind. Eine Verlinkung ist nicht möglich. Diese Daten öffentlich zugänglich zu machen, kann dabei helfen, diese Informationslücken zu füllen, so jedenfalls die Hoffnung. </a:t>
            </a:r>
          </a:p>
          <a:p>
            <a:r>
              <a:rPr lang="de-DE" dirty="0"/>
              <a:t>Die Erfassung der Metadaten im Bibliothekskatalog trägt </a:t>
            </a:r>
            <a:r>
              <a:rPr lang="de-DE" dirty="0" err="1"/>
              <a:t>sofot</a:t>
            </a:r>
            <a:r>
              <a:rPr lang="de-DE" dirty="0"/>
              <a:t> zu einer erhöhten Sichtbarkeit der Stammbücher bei, da sie nun im eigenen Onlinekatalog der Bibliothek zu finden sind, sie sind zu finden durch das </a:t>
            </a:r>
            <a:r>
              <a:rPr lang="de-DE" dirty="0" err="1"/>
              <a:t>hamburger</a:t>
            </a:r>
            <a:r>
              <a:rPr lang="de-DE" dirty="0"/>
              <a:t> </a:t>
            </a:r>
            <a:r>
              <a:rPr lang="de-DE" dirty="0" err="1"/>
              <a:t>discoverytool</a:t>
            </a:r>
            <a:r>
              <a:rPr lang="de-DE" dirty="0"/>
              <a:t> Beluga und natürlich sind sie auch im GBV und letztendlich im KVK. </a:t>
            </a:r>
          </a:p>
          <a:p>
            <a:endParaRPr lang="de-DE" dirty="0"/>
          </a:p>
        </p:txBody>
      </p:sp>
      <p:sp>
        <p:nvSpPr>
          <p:cNvPr id="4" name="Foliennummernplatzhalter 3"/>
          <p:cNvSpPr>
            <a:spLocks noGrp="1"/>
          </p:cNvSpPr>
          <p:nvPr>
            <p:ph type="sldNum" sz="quarter" idx="10"/>
          </p:nvPr>
        </p:nvSpPr>
        <p:spPr/>
        <p:txBody>
          <a:bodyPr/>
          <a:lstStyle/>
          <a:p>
            <a:fld id="{6138ADE6-65EA-48AC-A2A2-7A0C1F607E8D}" type="slidenum">
              <a:rPr lang="de-DE" smtClean="0"/>
              <a:t>8</a:t>
            </a:fld>
            <a:endParaRPr lang="de-DE"/>
          </a:p>
        </p:txBody>
      </p:sp>
    </p:spTree>
    <p:extLst>
      <p:ext uri="{BB962C8B-B14F-4D97-AF65-F5344CB8AC3E}">
        <p14:creationId xmlns:p14="http://schemas.microsoft.com/office/powerpoint/2010/main" val="2718317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Aufnahmen, der physischen Bücher werden dann von der </a:t>
            </a:r>
            <a:r>
              <a:rPr lang="de-DE" dirty="0" err="1"/>
              <a:t>Stabi</a:t>
            </a:r>
            <a:r>
              <a:rPr lang="de-DE" dirty="0"/>
              <a:t> genutzt, um Aufnahmen für die </a:t>
            </a:r>
            <a:r>
              <a:rPr lang="de-DE" dirty="0" err="1"/>
              <a:t>Digitalisate</a:t>
            </a:r>
            <a:r>
              <a:rPr lang="de-DE" dirty="0"/>
              <a:t> herzustellen. Im Anschluss werden beide Datensätze miteinander verlinkt, sodass beide Ausführungen in Katalogen aufeinander verweisen. Die Zusammenarbeit mit der </a:t>
            </a:r>
            <a:r>
              <a:rPr lang="de-DE" dirty="0" err="1"/>
              <a:t>Stabi</a:t>
            </a:r>
            <a:r>
              <a:rPr lang="de-DE" dirty="0"/>
              <a:t> Hamburg ist für eine Museumsbibliothek wie der des Museums für Hamburgische Geschichte von großem Wert. Ohne diese Unterstützung wäre es dem Museum nicht möglich, diesen einzigartigen Bestand einer größeren Öffentlichkeit zugänglich zu </a:t>
            </a:r>
            <a:r>
              <a:rPr lang="de-DE"/>
              <a:t>machen.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t>Externen </a:t>
            </a:r>
            <a:r>
              <a:rPr lang="de-DE" dirty="0"/>
              <a:t>Partnern wie </a:t>
            </a:r>
            <a:r>
              <a:rPr lang="de-DE" dirty="0" err="1"/>
              <a:t>Digicult</a:t>
            </a:r>
            <a:r>
              <a:rPr lang="de-DE" dirty="0"/>
              <a:t>, die einen Viewer für dieses Projekt entwickeln und implementieren, können die Metadaten über eine SRU Schnittstelle zur Verfügung gestellt werden.</a:t>
            </a:r>
          </a:p>
          <a:p>
            <a:endParaRPr lang="de-DE" dirty="0"/>
          </a:p>
        </p:txBody>
      </p:sp>
      <p:sp>
        <p:nvSpPr>
          <p:cNvPr id="4" name="Foliennummernplatzhalter 3"/>
          <p:cNvSpPr>
            <a:spLocks noGrp="1"/>
          </p:cNvSpPr>
          <p:nvPr>
            <p:ph type="sldNum" sz="quarter" idx="10"/>
          </p:nvPr>
        </p:nvSpPr>
        <p:spPr/>
        <p:txBody>
          <a:bodyPr/>
          <a:lstStyle/>
          <a:p>
            <a:fld id="{6138ADE6-65EA-48AC-A2A2-7A0C1F607E8D}" type="slidenum">
              <a:rPr lang="de-DE" smtClean="0"/>
              <a:t>9</a:t>
            </a:fld>
            <a:endParaRPr lang="de-DE"/>
          </a:p>
        </p:txBody>
      </p:sp>
    </p:spTree>
    <p:extLst>
      <p:ext uri="{BB962C8B-B14F-4D97-AF65-F5344CB8AC3E}">
        <p14:creationId xmlns:p14="http://schemas.microsoft.com/office/powerpoint/2010/main" val="1456778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A5213014-41A3-42FE-8FD9-DECD2A3BD062}" type="datetimeFigureOut">
              <a:rPr lang="de-DE" smtClean="0"/>
              <a:pPr/>
              <a:t>22.10.19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2EE2D46-A328-4C71-8662-EEF333FC4E47}" type="slidenum">
              <a:rPr lang="de-DE" smtClean="0"/>
              <a:pPr/>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A5213014-41A3-42FE-8FD9-DECD2A3BD062}" type="datetimeFigureOut">
              <a:rPr lang="de-DE" smtClean="0"/>
              <a:pPr/>
              <a:t>22.10.19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2EE2D46-A328-4C71-8662-EEF333FC4E47}" type="slidenum">
              <a:rPr lang="de-DE" smtClean="0"/>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A5213014-41A3-42FE-8FD9-DECD2A3BD062}" type="datetimeFigureOut">
              <a:rPr lang="de-DE" smtClean="0"/>
              <a:pPr/>
              <a:t>22.10.19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2EE2D46-A328-4C71-8662-EEF333FC4E47}" type="slidenum">
              <a:rPr lang="de-DE" smtClean="0"/>
              <a:pPr/>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A5213014-41A3-42FE-8FD9-DECD2A3BD062}" type="datetimeFigureOut">
              <a:rPr lang="de-DE" smtClean="0"/>
              <a:pPr/>
              <a:t>22.10.19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2EE2D46-A328-4C71-8662-EEF333FC4E47}" type="slidenum">
              <a:rPr lang="de-DE" smtClean="0"/>
              <a:pPr/>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A5213014-41A3-42FE-8FD9-DECD2A3BD062}" type="datetimeFigureOut">
              <a:rPr lang="de-DE" smtClean="0"/>
              <a:pPr/>
              <a:t>22.10.19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2EE2D46-A328-4C71-8662-EEF333FC4E47}" type="slidenum">
              <a:rPr lang="de-DE" smtClean="0"/>
              <a:pPr/>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A5213014-41A3-42FE-8FD9-DECD2A3BD062}" type="datetimeFigureOut">
              <a:rPr lang="de-DE" smtClean="0"/>
              <a:pPr/>
              <a:t>22.10.19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2EE2D46-A328-4C71-8662-EEF333FC4E47}" type="slidenum">
              <a:rPr lang="de-DE" smtClean="0"/>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A5213014-41A3-42FE-8FD9-DECD2A3BD062}" type="datetimeFigureOut">
              <a:rPr lang="de-DE" smtClean="0"/>
              <a:pPr/>
              <a:t>22.10.19</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D2EE2D46-A328-4C71-8662-EEF333FC4E47}" type="slidenum">
              <a:rPr lang="de-DE" smtClean="0"/>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A5213014-41A3-42FE-8FD9-DECD2A3BD062}" type="datetimeFigureOut">
              <a:rPr lang="de-DE" smtClean="0"/>
              <a:pPr/>
              <a:t>22.10.19</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D2EE2D46-A328-4C71-8662-EEF333FC4E47}" type="slidenum">
              <a:rPr lang="de-DE" smtClean="0"/>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5213014-41A3-42FE-8FD9-DECD2A3BD062}" type="datetimeFigureOut">
              <a:rPr lang="de-DE" smtClean="0"/>
              <a:pPr/>
              <a:t>22.10.19</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D2EE2D46-A328-4C71-8662-EEF333FC4E47}" type="slidenum">
              <a:rPr lang="de-DE" smtClean="0"/>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A5213014-41A3-42FE-8FD9-DECD2A3BD062}" type="datetimeFigureOut">
              <a:rPr lang="de-DE" smtClean="0"/>
              <a:pPr/>
              <a:t>22.10.19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2EE2D46-A328-4C71-8662-EEF333FC4E47}" type="slidenum">
              <a:rPr lang="de-DE" smtClean="0"/>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A5213014-41A3-42FE-8FD9-DECD2A3BD062}" type="datetimeFigureOut">
              <a:rPr lang="de-DE" smtClean="0"/>
              <a:pPr/>
              <a:t>22.10.19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2EE2D46-A328-4C71-8662-EEF333FC4E47}" type="slidenum">
              <a:rPr lang="de-DE" smtClean="0"/>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213014-41A3-42FE-8FD9-DECD2A3BD062}" type="datetimeFigureOut">
              <a:rPr lang="de-DE" smtClean="0"/>
              <a:pPr/>
              <a:t>22.10.19</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EE2D46-A328-4C71-8662-EEF333FC4E47}" type="slidenum">
              <a:rPr lang="de-DE" smtClean="0"/>
              <a:pPr/>
              <a:t>‹#›</a:t>
            </a:fld>
            <a:endParaRPr lang="de-DE"/>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emf"/><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tiff"/></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shmh_19_AM_ppt.jpg"/>
          <p:cNvPicPr>
            <a:picLocks noChangeAspect="1"/>
          </p:cNvPicPr>
          <p:nvPr/>
        </p:nvPicPr>
        <p:blipFill>
          <a:blip r:embed="rId3"/>
          <a:stretch>
            <a:fillRect/>
          </a:stretch>
        </p:blipFill>
        <p:spPr>
          <a:xfrm>
            <a:off x="1" y="0"/>
            <a:ext cx="9114596" cy="6857999"/>
          </a:xfrm>
          <a:prstGeom prst="rect">
            <a:avLst/>
          </a:prstGeom>
        </p:spPr>
      </p:pic>
      <p:sp>
        <p:nvSpPr>
          <p:cNvPr id="8" name="Titel 7"/>
          <p:cNvSpPr>
            <a:spLocks noGrp="1"/>
          </p:cNvSpPr>
          <p:nvPr>
            <p:ph type="title"/>
          </p:nvPr>
        </p:nvSpPr>
        <p:spPr>
          <a:xfrm>
            <a:off x="1142999" y="2819400"/>
            <a:ext cx="7351713" cy="1362075"/>
          </a:xfrm>
        </p:spPr>
        <p:txBody>
          <a:bodyPr anchor="b">
            <a:normAutofit fontScale="90000"/>
          </a:bodyPr>
          <a:lstStyle/>
          <a:p>
            <a:r>
              <a:rPr lang="de-DE" b="0" dirty="0">
                <a:solidFill>
                  <a:srgbClr val="CD003A"/>
                </a:solidFill>
                <a:latin typeface="Nobel-Regular"/>
                <a:cs typeface="Nobel-Regular"/>
              </a:rPr>
              <a:t> </a:t>
            </a:r>
            <a:br>
              <a:rPr lang="de-DE" b="0" dirty="0">
                <a:solidFill>
                  <a:srgbClr val="CD003A"/>
                </a:solidFill>
                <a:latin typeface="Nobel-Regular"/>
                <a:cs typeface="Nobel-Regular"/>
              </a:rPr>
            </a:br>
            <a:r>
              <a:rPr lang="de-DE" dirty="0">
                <a:solidFill>
                  <a:srgbClr val="CD003A"/>
                </a:solidFill>
                <a:latin typeface="Nobel-Regular"/>
                <a:cs typeface="Nobel-Regular"/>
              </a:rPr>
              <a:t>Stammbücher im MHG </a:t>
            </a:r>
            <a:br>
              <a:rPr lang="de-DE" b="0" dirty="0">
                <a:solidFill>
                  <a:srgbClr val="CD003A"/>
                </a:solidFill>
                <a:latin typeface="Nobel-Regular"/>
                <a:cs typeface="Nobel-Regular"/>
              </a:rPr>
            </a:br>
            <a:r>
              <a:rPr lang="de-DE" sz="3600" b="0" dirty="0">
                <a:solidFill>
                  <a:srgbClr val="CD003A"/>
                </a:solidFill>
                <a:latin typeface="Nobel-Regular"/>
                <a:cs typeface="Nobel-Regular"/>
              </a:rPr>
              <a:t>Verzahnung von analog- und </a:t>
            </a:r>
            <a:r>
              <a:rPr lang="de-DE" sz="3600" b="0" dirty="0" err="1">
                <a:solidFill>
                  <a:srgbClr val="CD003A"/>
                </a:solidFill>
                <a:latin typeface="Nobel-Regular"/>
                <a:cs typeface="Nobel-Regular"/>
              </a:rPr>
              <a:t>digitalProjekt</a:t>
            </a:r>
            <a:endParaRPr lang="de-DE" sz="3600" b="0" dirty="0">
              <a:solidFill>
                <a:srgbClr val="CD003A"/>
              </a:solidFill>
              <a:latin typeface="Nobel-Regular"/>
              <a:cs typeface="Nobel-Regular"/>
            </a:endParaRPr>
          </a:p>
        </p:txBody>
      </p:sp>
      <p:sp>
        <p:nvSpPr>
          <p:cNvPr id="9" name="Textplatzhalter 8"/>
          <p:cNvSpPr>
            <a:spLocks noGrp="1"/>
          </p:cNvSpPr>
          <p:nvPr>
            <p:ph type="body" idx="1"/>
          </p:nvPr>
        </p:nvSpPr>
        <p:spPr>
          <a:xfrm>
            <a:off x="1142999" y="4267200"/>
            <a:ext cx="7351713" cy="1500187"/>
          </a:xfrm>
        </p:spPr>
        <p:txBody>
          <a:bodyPr anchor="t">
            <a:normAutofit lnSpcReduction="10000"/>
          </a:bodyPr>
          <a:lstStyle/>
          <a:p>
            <a:r>
              <a:rPr lang="de-DE" sz="1800" dirty="0">
                <a:solidFill>
                  <a:schemeClr val="bg1">
                    <a:lumMod val="50000"/>
                  </a:schemeClr>
                </a:solidFill>
                <a:latin typeface="Nobel Book"/>
                <a:cs typeface="Nobel Book"/>
              </a:rPr>
              <a:t>Bettina Gierke, Herzog-August-Bibliothek Wolfenbüttel</a:t>
            </a:r>
            <a:br>
              <a:rPr lang="de-DE" sz="1800" dirty="0">
                <a:solidFill>
                  <a:schemeClr val="bg1">
                    <a:lumMod val="50000"/>
                  </a:schemeClr>
                </a:solidFill>
                <a:latin typeface="Nobel Book"/>
                <a:cs typeface="Nobel Book"/>
              </a:rPr>
            </a:br>
            <a:r>
              <a:rPr lang="de-DE" sz="1800" dirty="0">
                <a:solidFill>
                  <a:schemeClr val="bg1">
                    <a:lumMod val="50000"/>
                  </a:schemeClr>
                </a:solidFill>
                <a:latin typeface="Nobel Book"/>
                <a:cs typeface="Nobel Book"/>
              </a:rPr>
              <a:t>Dr. Elisabeth Böhm, SHMH, Transfer des Wissens</a:t>
            </a:r>
            <a:br>
              <a:rPr lang="de-DE" sz="2400" dirty="0">
                <a:solidFill>
                  <a:schemeClr val="bg1">
                    <a:lumMod val="50000"/>
                  </a:schemeClr>
                </a:solidFill>
                <a:latin typeface="Nobel Book"/>
                <a:cs typeface="Nobel Book"/>
              </a:rPr>
            </a:br>
            <a:endParaRPr lang="de-DE" sz="2400" dirty="0">
              <a:solidFill>
                <a:schemeClr val="bg1">
                  <a:lumMod val="50000"/>
                </a:schemeClr>
              </a:solidFill>
              <a:latin typeface="Nobel Book"/>
              <a:cs typeface="Nobel Book"/>
            </a:endParaRPr>
          </a:p>
          <a:p>
            <a:r>
              <a:rPr lang="de-DE" sz="1800" dirty="0">
                <a:solidFill>
                  <a:schemeClr val="bg1">
                    <a:lumMod val="50000"/>
                  </a:schemeClr>
                </a:solidFill>
                <a:latin typeface="Nobel Book"/>
                <a:cs typeface="Nobel Book"/>
              </a:rPr>
              <a:t>Herbsttreffen zur Museumsdokumentation</a:t>
            </a:r>
            <a:br>
              <a:rPr lang="de-DE" sz="2400" dirty="0">
                <a:solidFill>
                  <a:schemeClr val="bg1">
                    <a:lumMod val="50000"/>
                  </a:schemeClr>
                </a:solidFill>
                <a:latin typeface="Nobel Book"/>
                <a:cs typeface="Nobel Book"/>
              </a:rPr>
            </a:br>
            <a:r>
              <a:rPr lang="de-DE" sz="1600" dirty="0">
                <a:solidFill>
                  <a:schemeClr val="bg1">
                    <a:lumMod val="50000"/>
                  </a:schemeClr>
                </a:solidFill>
                <a:latin typeface="Nobel Book"/>
                <a:cs typeface="Nobel Book"/>
              </a:rPr>
              <a:t>23. Oktober 2019</a:t>
            </a:r>
          </a:p>
        </p:txBody>
      </p:sp>
    </p:spTree>
    <p:extLst>
      <p:ext uri="{BB962C8B-B14F-4D97-AF65-F5344CB8AC3E}">
        <p14:creationId xmlns:p14="http://schemas.microsoft.com/office/powerpoint/2010/main" val="665923156"/>
      </p:ext>
    </p:extLst>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shmh_19_AM_ppt.jpg"/>
          <p:cNvPicPr>
            <a:picLocks noChangeAspect="1"/>
          </p:cNvPicPr>
          <p:nvPr/>
        </p:nvPicPr>
        <p:blipFill>
          <a:blip r:embed="rId3"/>
          <a:stretch>
            <a:fillRect/>
          </a:stretch>
        </p:blipFill>
        <p:spPr>
          <a:xfrm>
            <a:off x="1" y="0"/>
            <a:ext cx="9114596" cy="6857999"/>
          </a:xfrm>
          <a:prstGeom prst="rect">
            <a:avLst/>
          </a:prstGeom>
        </p:spPr>
      </p:pic>
      <p:sp>
        <p:nvSpPr>
          <p:cNvPr id="8" name="Titel 7"/>
          <p:cNvSpPr>
            <a:spLocks noGrp="1"/>
          </p:cNvSpPr>
          <p:nvPr>
            <p:ph type="title"/>
          </p:nvPr>
        </p:nvSpPr>
        <p:spPr>
          <a:xfrm>
            <a:off x="1142999" y="1600201"/>
            <a:ext cx="7351713" cy="990600"/>
          </a:xfrm>
        </p:spPr>
        <p:txBody>
          <a:bodyPr anchor="b">
            <a:normAutofit/>
          </a:bodyPr>
          <a:lstStyle/>
          <a:p>
            <a:r>
              <a:rPr lang="de-DE" sz="3000" b="0" dirty="0">
                <a:latin typeface="Nobel-Regular"/>
                <a:cs typeface="Nobel-Regular"/>
              </a:rPr>
              <a:t>Sichtbarkeit</a:t>
            </a:r>
          </a:p>
        </p:txBody>
      </p:sp>
      <p:sp>
        <p:nvSpPr>
          <p:cNvPr id="9" name="Textplatzhalter 8"/>
          <p:cNvSpPr>
            <a:spLocks noGrp="1"/>
          </p:cNvSpPr>
          <p:nvPr>
            <p:ph type="body" idx="1"/>
          </p:nvPr>
        </p:nvSpPr>
        <p:spPr>
          <a:xfrm>
            <a:off x="395537" y="2819400"/>
            <a:ext cx="8099176" cy="3048000"/>
          </a:xfrm>
        </p:spPr>
        <p:txBody>
          <a:bodyPr anchor="t">
            <a:normAutofit/>
          </a:bodyPr>
          <a:lstStyle/>
          <a:p>
            <a:endParaRPr lang="de-DE" sz="2400" dirty="0">
              <a:solidFill>
                <a:schemeClr val="bg1">
                  <a:lumMod val="50000"/>
                </a:schemeClr>
              </a:solidFill>
              <a:latin typeface="Nobel Book"/>
              <a:cs typeface="Nobel Book"/>
            </a:endParaRPr>
          </a:p>
          <a:p>
            <a:r>
              <a:rPr lang="de-DE" sz="2400" dirty="0" err="1">
                <a:solidFill>
                  <a:schemeClr val="bg1">
                    <a:lumMod val="50000"/>
                  </a:schemeClr>
                </a:solidFill>
                <a:latin typeface="Nobel Book"/>
                <a:cs typeface="Nobel Book"/>
              </a:rPr>
              <a:t>eViewer</a:t>
            </a:r>
            <a:br>
              <a:rPr lang="de-DE" sz="2400" dirty="0">
                <a:solidFill>
                  <a:schemeClr val="bg1">
                    <a:lumMod val="50000"/>
                  </a:schemeClr>
                </a:solidFill>
                <a:latin typeface="Nobel Book"/>
                <a:cs typeface="Nobel Book"/>
              </a:rPr>
            </a:br>
            <a:r>
              <a:rPr lang="de-DE" dirty="0">
                <a:solidFill>
                  <a:schemeClr val="bg1">
                    <a:lumMod val="50000"/>
                  </a:schemeClr>
                </a:solidFill>
                <a:latin typeface="Nobel Book"/>
                <a:cs typeface="Nobel Book"/>
              </a:rPr>
              <a:t>auf Datenbank </a:t>
            </a:r>
          </a:p>
          <a:p>
            <a:r>
              <a:rPr lang="de-DE" dirty="0">
                <a:solidFill>
                  <a:schemeClr val="bg1">
                    <a:lumMod val="50000"/>
                  </a:schemeClr>
                </a:solidFill>
                <a:latin typeface="Nobel Book"/>
                <a:cs typeface="Nobel Book"/>
              </a:rPr>
              <a:t>Bilder und Daten</a:t>
            </a:r>
          </a:p>
          <a:p>
            <a:r>
              <a:rPr lang="de-DE" dirty="0">
                <a:solidFill>
                  <a:schemeClr val="bg1">
                    <a:lumMod val="50000"/>
                  </a:schemeClr>
                </a:solidFill>
                <a:latin typeface="Nobel Book"/>
                <a:cs typeface="Nobel Book"/>
              </a:rPr>
              <a:t>Struktur und Inhalt</a:t>
            </a:r>
          </a:p>
          <a:p>
            <a:r>
              <a:rPr lang="de-DE" dirty="0">
                <a:solidFill>
                  <a:schemeClr val="bg1">
                    <a:lumMod val="50000"/>
                  </a:schemeClr>
                </a:solidFill>
                <a:latin typeface="Nobel Book"/>
                <a:cs typeface="Nobel Book"/>
              </a:rPr>
              <a:t>Integration in </a:t>
            </a:r>
            <a:br>
              <a:rPr lang="de-DE" dirty="0">
                <a:solidFill>
                  <a:schemeClr val="bg1">
                    <a:lumMod val="50000"/>
                  </a:schemeClr>
                </a:solidFill>
                <a:latin typeface="Nobel Book"/>
                <a:cs typeface="Nobel Book"/>
              </a:rPr>
            </a:br>
            <a:r>
              <a:rPr lang="de-DE" dirty="0">
                <a:solidFill>
                  <a:schemeClr val="bg1">
                    <a:lumMod val="50000"/>
                  </a:schemeClr>
                </a:solidFill>
                <a:latin typeface="Nobel Book"/>
                <a:cs typeface="Nobel Book"/>
              </a:rPr>
              <a:t>diverse Umgebungen</a:t>
            </a:r>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5318" y="2582282"/>
            <a:ext cx="6089279" cy="3535709"/>
          </a:xfrm>
          <a:prstGeom prst="rect">
            <a:avLst/>
          </a:prstGeom>
        </p:spPr>
      </p:pic>
    </p:spTree>
    <p:extLst>
      <p:ext uri="{BB962C8B-B14F-4D97-AF65-F5344CB8AC3E}">
        <p14:creationId xmlns:p14="http://schemas.microsoft.com/office/powerpoint/2010/main" val="3448241011"/>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shmh_19_AM_ppt.jpg"/>
          <p:cNvPicPr>
            <a:picLocks noChangeAspect="1"/>
          </p:cNvPicPr>
          <p:nvPr/>
        </p:nvPicPr>
        <p:blipFill>
          <a:blip r:embed="rId3"/>
          <a:stretch>
            <a:fillRect/>
          </a:stretch>
        </p:blipFill>
        <p:spPr>
          <a:xfrm>
            <a:off x="1" y="0"/>
            <a:ext cx="9114596" cy="6857999"/>
          </a:xfrm>
          <a:prstGeom prst="rect">
            <a:avLst/>
          </a:prstGeom>
        </p:spPr>
      </p:pic>
      <p:sp>
        <p:nvSpPr>
          <p:cNvPr id="8" name="Titel 7"/>
          <p:cNvSpPr>
            <a:spLocks noGrp="1"/>
          </p:cNvSpPr>
          <p:nvPr>
            <p:ph type="title"/>
          </p:nvPr>
        </p:nvSpPr>
        <p:spPr>
          <a:xfrm>
            <a:off x="1142999" y="1600201"/>
            <a:ext cx="7351713" cy="990600"/>
          </a:xfrm>
        </p:spPr>
        <p:txBody>
          <a:bodyPr anchor="b">
            <a:normAutofit/>
          </a:bodyPr>
          <a:lstStyle/>
          <a:p>
            <a:r>
              <a:rPr lang="de-DE" sz="3000" b="0" dirty="0">
                <a:latin typeface="Nobel-Regular"/>
                <a:cs typeface="Nobel-Regular"/>
              </a:rPr>
              <a:t>Ziele</a:t>
            </a:r>
          </a:p>
        </p:txBody>
      </p:sp>
      <p:sp>
        <p:nvSpPr>
          <p:cNvPr id="9" name="Textplatzhalter 8"/>
          <p:cNvSpPr>
            <a:spLocks noGrp="1"/>
          </p:cNvSpPr>
          <p:nvPr>
            <p:ph type="body" idx="1"/>
          </p:nvPr>
        </p:nvSpPr>
        <p:spPr>
          <a:xfrm>
            <a:off x="467545" y="2819400"/>
            <a:ext cx="8027168" cy="3048000"/>
          </a:xfrm>
        </p:spPr>
        <p:txBody>
          <a:bodyPr anchor="t">
            <a:normAutofit/>
          </a:bodyPr>
          <a:lstStyle/>
          <a:p>
            <a:endParaRPr lang="de-DE" sz="2400" dirty="0">
              <a:solidFill>
                <a:schemeClr val="bg1">
                  <a:lumMod val="50000"/>
                </a:schemeClr>
              </a:solidFill>
              <a:latin typeface="Nobel Book"/>
              <a:cs typeface="Nobel Book"/>
            </a:endParaRPr>
          </a:p>
          <a:p>
            <a:endParaRPr lang="de-DE" sz="2400" dirty="0">
              <a:solidFill>
                <a:schemeClr val="bg1">
                  <a:lumMod val="50000"/>
                </a:schemeClr>
              </a:solidFill>
              <a:latin typeface="Nobel Book"/>
              <a:cs typeface="Nobel Book"/>
            </a:endParaRPr>
          </a:p>
          <a:p>
            <a:r>
              <a:rPr lang="de-DE" sz="2400" dirty="0">
                <a:solidFill>
                  <a:schemeClr val="bg1">
                    <a:lumMod val="50000"/>
                  </a:schemeClr>
                </a:solidFill>
                <a:latin typeface="Nobel Book"/>
                <a:cs typeface="Nobel Book"/>
              </a:rPr>
              <a:t>Digitaler Zugang als</a:t>
            </a:r>
            <a:br>
              <a:rPr lang="de-DE" sz="2400" dirty="0">
                <a:solidFill>
                  <a:schemeClr val="bg1">
                    <a:lumMod val="50000"/>
                  </a:schemeClr>
                </a:solidFill>
                <a:latin typeface="Nobel Book"/>
                <a:cs typeface="Nobel Book"/>
              </a:rPr>
            </a:br>
            <a:r>
              <a:rPr lang="de-DE" sz="2400" dirty="0">
                <a:solidFill>
                  <a:schemeClr val="bg1">
                    <a:lumMod val="50000"/>
                  </a:schemeClr>
                </a:solidFill>
                <a:latin typeface="Nobel Book"/>
                <a:cs typeface="Nobel Book"/>
              </a:rPr>
              <a:t>Schutz der Originale</a:t>
            </a:r>
          </a:p>
          <a:p>
            <a:r>
              <a:rPr lang="de-DE" sz="2400" dirty="0">
                <a:solidFill>
                  <a:schemeClr val="bg1">
                    <a:lumMod val="50000"/>
                  </a:schemeClr>
                </a:solidFill>
                <a:latin typeface="Nobel Book"/>
                <a:cs typeface="Nobel Book"/>
              </a:rPr>
              <a:t>Einbindung in</a:t>
            </a:r>
            <a:br>
              <a:rPr lang="de-DE" sz="2400" dirty="0">
                <a:solidFill>
                  <a:schemeClr val="bg1">
                    <a:lumMod val="50000"/>
                  </a:schemeClr>
                </a:solidFill>
                <a:latin typeface="Nobel Book"/>
                <a:cs typeface="Nobel Book"/>
              </a:rPr>
            </a:br>
            <a:r>
              <a:rPr lang="de-DE" sz="2400" dirty="0">
                <a:solidFill>
                  <a:schemeClr val="bg1">
                    <a:lumMod val="50000"/>
                  </a:schemeClr>
                </a:solidFill>
                <a:latin typeface="Nobel Book"/>
                <a:cs typeface="Nobel Book"/>
              </a:rPr>
              <a:t>Ausstellungen (digital / Auswahl oder Faksimile)</a:t>
            </a:r>
          </a:p>
          <a:p>
            <a:r>
              <a:rPr lang="de-DE" sz="2400" dirty="0">
                <a:solidFill>
                  <a:schemeClr val="bg1">
                    <a:lumMod val="50000"/>
                  </a:schemeClr>
                </a:solidFill>
                <a:latin typeface="Nobel Book"/>
                <a:cs typeface="Nobel Book"/>
              </a:rPr>
              <a:t>Partner-Portale</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253" y="1340768"/>
            <a:ext cx="4753033" cy="312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5655748"/>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shmh_19_AM_ppt.jpg"/>
          <p:cNvPicPr>
            <a:picLocks noChangeAspect="1"/>
          </p:cNvPicPr>
          <p:nvPr/>
        </p:nvPicPr>
        <p:blipFill>
          <a:blip r:embed="rId3"/>
          <a:stretch>
            <a:fillRect/>
          </a:stretch>
        </p:blipFill>
        <p:spPr>
          <a:xfrm>
            <a:off x="1" y="0"/>
            <a:ext cx="9114596" cy="6857999"/>
          </a:xfrm>
          <a:prstGeom prst="rect">
            <a:avLst/>
          </a:prstGeom>
        </p:spPr>
      </p:pic>
      <p:sp>
        <p:nvSpPr>
          <p:cNvPr id="8" name="Titel 7"/>
          <p:cNvSpPr>
            <a:spLocks noGrp="1"/>
          </p:cNvSpPr>
          <p:nvPr>
            <p:ph type="title"/>
          </p:nvPr>
        </p:nvSpPr>
        <p:spPr>
          <a:xfrm>
            <a:off x="1142999" y="1600201"/>
            <a:ext cx="7351713" cy="990600"/>
          </a:xfrm>
        </p:spPr>
        <p:txBody>
          <a:bodyPr anchor="b">
            <a:normAutofit/>
          </a:bodyPr>
          <a:lstStyle/>
          <a:p>
            <a:r>
              <a:rPr lang="de-DE" sz="3000" b="0" dirty="0">
                <a:latin typeface="Nobel-Regular"/>
                <a:cs typeface="Nobel-Regular"/>
              </a:rPr>
              <a:t>Kontexte</a:t>
            </a:r>
          </a:p>
        </p:txBody>
      </p:sp>
      <p:sp>
        <p:nvSpPr>
          <p:cNvPr id="9" name="Textplatzhalter 8"/>
          <p:cNvSpPr>
            <a:spLocks noGrp="1"/>
          </p:cNvSpPr>
          <p:nvPr>
            <p:ph type="body" idx="1"/>
          </p:nvPr>
        </p:nvSpPr>
        <p:spPr>
          <a:xfrm>
            <a:off x="611561" y="2819400"/>
            <a:ext cx="7883152" cy="3048000"/>
          </a:xfrm>
        </p:spPr>
        <p:txBody>
          <a:bodyPr anchor="t">
            <a:normAutofit/>
          </a:bodyPr>
          <a:lstStyle/>
          <a:p>
            <a:r>
              <a:rPr lang="de-DE" sz="2400" dirty="0">
                <a:solidFill>
                  <a:schemeClr val="bg1">
                    <a:lumMod val="50000"/>
                  </a:schemeClr>
                </a:solidFill>
                <a:latin typeface="Nobel Book"/>
                <a:cs typeface="Nobel Book"/>
              </a:rPr>
              <a:t>Buchpublikation:</a:t>
            </a:r>
            <a:br>
              <a:rPr lang="de-DE" sz="2400" dirty="0">
                <a:solidFill>
                  <a:schemeClr val="bg1">
                    <a:lumMod val="50000"/>
                  </a:schemeClr>
                </a:solidFill>
                <a:latin typeface="Nobel Book"/>
                <a:cs typeface="Nobel Book"/>
              </a:rPr>
            </a:br>
            <a:r>
              <a:rPr lang="de-DE" sz="2400" dirty="0">
                <a:solidFill>
                  <a:schemeClr val="bg1">
                    <a:lumMod val="50000"/>
                  </a:schemeClr>
                </a:solidFill>
                <a:latin typeface="Nobel Book"/>
                <a:cs typeface="Nobel Book"/>
              </a:rPr>
              <a:t>grundlegende</a:t>
            </a:r>
            <a:br>
              <a:rPr lang="de-DE" sz="2400" dirty="0">
                <a:solidFill>
                  <a:schemeClr val="bg1">
                    <a:lumMod val="50000"/>
                  </a:schemeClr>
                </a:solidFill>
                <a:latin typeface="Nobel Book"/>
                <a:cs typeface="Nobel Book"/>
              </a:rPr>
            </a:br>
            <a:r>
              <a:rPr lang="de-DE" sz="2400" dirty="0">
                <a:solidFill>
                  <a:schemeClr val="bg1">
                    <a:lumMod val="50000"/>
                  </a:schemeClr>
                </a:solidFill>
                <a:latin typeface="Nobel Book"/>
                <a:cs typeface="Nobel Book"/>
              </a:rPr>
              <a:t>Forschung</a:t>
            </a:r>
          </a:p>
          <a:p>
            <a:r>
              <a:rPr lang="de-DE" sz="2400" dirty="0">
                <a:solidFill>
                  <a:schemeClr val="bg1">
                    <a:lumMod val="50000"/>
                  </a:schemeClr>
                </a:solidFill>
                <a:latin typeface="Nobel Book"/>
                <a:cs typeface="Nobel Book"/>
              </a:rPr>
              <a:t>Interaktive Anschlüsse:</a:t>
            </a:r>
            <a:br>
              <a:rPr lang="de-DE" sz="2400" dirty="0">
                <a:solidFill>
                  <a:schemeClr val="bg1">
                    <a:lumMod val="50000"/>
                  </a:schemeClr>
                </a:solidFill>
                <a:latin typeface="Nobel Book"/>
                <a:cs typeface="Nobel Book"/>
              </a:rPr>
            </a:br>
            <a:r>
              <a:rPr lang="de-DE" sz="2400" dirty="0">
                <a:solidFill>
                  <a:schemeClr val="bg1">
                    <a:lumMod val="50000"/>
                  </a:schemeClr>
                </a:solidFill>
                <a:latin typeface="Nobel Book"/>
                <a:cs typeface="Nobel Book"/>
              </a:rPr>
              <a:t>kreative Projekte, </a:t>
            </a:r>
            <a:br>
              <a:rPr lang="de-DE" sz="2400" dirty="0">
                <a:solidFill>
                  <a:schemeClr val="bg1">
                    <a:lumMod val="50000"/>
                  </a:schemeClr>
                </a:solidFill>
                <a:latin typeface="Nobel Book"/>
                <a:cs typeface="Nobel Book"/>
              </a:rPr>
            </a:br>
            <a:r>
              <a:rPr lang="de-DE" sz="2400" dirty="0">
                <a:solidFill>
                  <a:schemeClr val="bg1">
                    <a:lumMod val="50000"/>
                  </a:schemeClr>
                </a:solidFill>
                <a:latin typeface="Nobel Book"/>
                <a:cs typeface="Nobel Book"/>
              </a:rPr>
              <a:t>Transkription als </a:t>
            </a:r>
            <a:r>
              <a:rPr lang="de-DE" sz="2400" dirty="0" err="1">
                <a:solidFill>
                  <a:schemeClr val="bg1">
                    <a:lumMod val="50000"/>
                  </a:schemeClr>
                </a:solidFill>
                <a:latin typeface="Nobel Book"/>
                <a:cs typeface="Nobel Book"/>
              </a:rPr>
              <a:t>Crowdsourcing</a:t>
            </a:r>
            <a:r>
              <a:rPr lang="de-DE" sz="2400" dirty="0">
                <a:solidFill>
                  <a:schemeClr val="bg1">
                    <a:lumMod val="50000"/>
                  </a:schemeClr>
                </a:solidFill>
                <a:latin typeface="Nobel Book"/>
                <a:cs typeface="Nobel Book"/>
              </a:rPr>
              <a:t>-Projekt</a:t>
            </a:r>
          </a:p>
          <a:p>
            <a:r>
              <a:rPr lang="de-DE" sz="2400" dirty="0">
                <a:solidFill>
                  <a:schemeClr val="bg1">
                    <a:lumMod val="50000"/>
                  </a:schemeClr>
                </a:solidFill>
                <a:latin typeface="Nobel Book"/>
                <a:cs typeface="Nobel Book"/>
              </a:rPr>
              <a:t>Forschung</a:t>
            </a:r>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904"/>
          <a:stretch/>
        </p:blipFill>
        <p:spPr bwMode="auto">
          <a:xfrm>
            <a:off x="3851920" y="1050385"/>
            <a:ext cx="5262677" cy="3694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8210598"/>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shmh_19_AM_ppt.jpg"/>
          <p:cNvPicPr>
            <a:picLocks noChangeAspect="1"/>
          </p:cNvPicPr>
          <p:nvPr/>
        </p:nvPicPr>
        <p:blipFill>
          <a:blip r:embed="rId3"/>
          <a:stretch>
            <a:fillRect/>
          </a:stretch>
        </p:blipFill>
        <p:spPr>
          <a:xfrm>
            <a:off x="1" y="0"/>
            <a:ext cx="9114596" cy="6857999"/>
          </a:xfrm>
          <a:prstGeom prst="rect">
            <a:avLst/>
          </a:prstGeom>
        </p:spPr>
      </p:pic>
      <p:sp>
        <p:nvSpPr>
          <p:cNvPr id="8" name="Titel 7"/>
          <p:cNvSpPr>
            <a:spLocks noGrp="1"/>
          </p:cNvSpPr>
          <p:nvPr>
            <p:ph type="title"/>
          </p:nvPr>
        </p:nvSpPr>
        <p:spPr>
          <a:xfrm>
            <a:off x="1142999" y="1600201"/>
            <a:ext cx="7351713" cy="990600"/>
          </a:xfrm>
        </p:spPr>
        <p:txBody>
          <a:bodyPr anchor="b">
            <a:normAutofit/>
          </a:bodyPr>
          <a:lstStyle/>
          <a:p>
            <a:r>
              <a:rPr lang="de-DE" sz="3000" b="0" dirty="0">
                <a:latin typeface="Nobel-Regular"/>
                <a:cs typeface="Nobel-Regular"/>
              </a:rPr>
              <a:t>Vielen Dank!</a:t>
            </a:r>
            <a:br>
              <a:rPr lang="de-DE" sz="3000" b="0" dirty="0">
                <a:latin typeface="Nobel-Regular"/>
                <a:cs typeface="Nobel-Regular"/>
              </a:rPr>
            </a:br>
            <a:r>
              <a:rPr lang="de-DE" sz="2700" b="0" dirty="0">
                <a:solidFill>
                  <a:schemeClr val="bg1">
                    <a:lumMod val="50000"/>
                  </a:schemeClr>
                </a:solidFill>
                <a:latin typeface="Nobel Book"/>
                <a:cs typeface="Nobel Book"/>
              </a:rPr>
              <a:t>Noch Fragen?</a:t>
            </a:r>
            <a:endParaRPr lang="de-DE" sz="2700" b="0" dirty="0">
              <a:latin typeface="Nobel-Regular"/>
              <a:cs typeface="Nobel-Regular"/>
            </a:endParaRPr>
          </a:p>
        </p:txBody>
      </p:sp>
      <p:sp>
        <p:nvSpPr>
          <p:cNvPr id="9" name="Textplatzhalter 8"/>
          <p:cNvSpPr>
            <a:spLocks noGrp="1"/>
          </p:cNvSpPr>
          <p:nvPr>
            <p:ph type="body" idx="1"/>
          </p:nvPr>
        </p:nvSpPr>
        <p:spPr>
          <a:xfrm>
            <a:off x="1142999" y="2819400"/>
            <a:ext cx="7351713" cy="3048000"/>
          </a:xfrm>
        </p:spPr>
        <p:txBody>
          <a:bodyPr anchor="t">
            <a:normAutofit/>
          </a:bodyPr>
          <a:lstStyle/>
          <a:p>
            <a:endParaRPr lang="de-DE" sz="2400" dirty="0">
              <a:solidFill>
                <a:schemeClr val="bg1">
                  <a:lumMod val="50000"/>
                </a:schemeClr>
              </a:solidFill>
              <a:latin typeface="Nobel Book"/>
              <a:cs typeface="Nobel Book"/>
            </a:endParaRPr>
          </a:p>
        </p:txBody>
      </p:sp>
      <p:pic>
        <p:nvPicPr>
          <p:cNvPr id="1026" name="Picture 2" descr="\\mhg-srv-003\museumplus\bilder_museumplus\MHG\Bibliothek\1955\Stammbuch J.V.Meyer, 1955,0048\JPEG\Vorderseit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50" t="8706" r="2507" b="9265"/>
          <a:stretch/>
        </p:blipFill>
        <p:spPr bwMode="auto">
          <a:xfrm>
            <a:off x="3275856" y="2708920"/>
            <a:ext cx="5400600" cy="3544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586396"/>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shmh_19_AM_ppt.jpg"/>
          <p:cNvPicPr>
            <a:picLocks noChangeAspect="1"/>
          </p:cNvPicPr>
          <p:nvPr/>
        </p:nvPicPr>
        <p:blipFill>
          <a:blip r:embed="rId3"/>
          <a:stretch>
            <a:fillRect/>
          </a:stretch>
        </p:blipFill>
        <p:spPr>
          <a:xfrm>
            <a:off x="1" y="0"/>
            <a:ext cx="9114596" cy="6857999"/>
          </a:xfrm>
          <a:prstGeom prst="rect">
            <a:avLst/>
          </a:prstGeom>
        </p:spPr>
      </p:pic>
      <p:sp>
        <p:nvSpPr>
          <p:cNvPr id="8" name="Titel 7"/>
          <p:cNvSpPr>
            <a:spLocks noGrp="1"/>
          </p:cNvSpPr>
          <p:nvPr>
            <p:ph type="title"/>
          </p:nvPr>
        </p:nvSpPr>
        <p:spPr>
          <a:xfrm>
            <a:off x="1142999" y="1600201"/>
            <a:ext cx="7351713" cy="990600"/>
          </a:xfrm>
        </p:spPr>
        <p:txBody>
          <a:bodyPr anchor="b">
            <a:normAutofit/>
          </a:bodyPr>
          <a:lstStyle/>
          <a:p>
            <a:r>
              <a:rPr lang="de-DE" sz="3000" b="0" dirty="0">
                <a:latin typeface="Nobel-Regular"/>
                <a:cs typeface="Nobel-Regular"/>
              </a:rPr>
              <a:t>Stammbuch?</a:t>
            </a:r>
          </a:p>
        </p:txBody>
      </p:sp>
      <p:pic>
        <p:nvPicPr>
          <p:cNvPr id="2" name="Grafik 1"/>
          <p:cNvPicPr>
            <a:picLocks noChangeAspect="1"/>
          </p:cNvPicPr>
          <p:nvPr/>
        </p:nvPicPr>
        <p:blipFill rotWithShape="1">
          <a:blip r:embed="rId4"/>
          <a:srcRect t="8452" r="1211"/>
          <a:stretch/>
        </p:blipFill>
        <p:spPr>
          <a:xfrm>
            <a:off x="418986" y="3644704"/>
            <a:ext cx="8058005" cy="2592608"/>
          </a:xfrm>
          <a:prstGeom prst="rect">
            <a:avLst/>
          </a:prstGeom>
        </p:spPr>
      </p:pic>
      <p:pic>
        <p:nvPicPr>
          <p:cNvPr id="7" name="Picture 2" descr="\\mhg-srv-003\museumplus\bilder_museumplus\MHG\Bibliothek\2001\B 2001,63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612378"/>
            <a:ext cx="4104456" cy="303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626542"/>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shmh_19_AM_ppt.jpg"/>
          <p:cNvPicPr>
            <a:picLocks noChangeAspect="1"/>
          </p:cNvPicPr>
          <p:nvPr/>
        </p:nvPicPr>
        <p:blipFill>
          <a:blip r:embed="rId3"/>
          <a:stretch>
            <a:fillRect/>
          </a:stretch>
        </p:blipFill>
        <p:spPr>
          <a:xfrm>
            <a:off x="28056" y="34644"/>
            <a:ext cx="9114596" cy="6857999"/>
          </a:xfrm>
          <a:prstGeom prst="rect">
            <a:avLst/>
          </a:prstGeom>
        </p:spPr>
      </p:pic>
      <p:sp>
        <p:nvSpPr>
          <p:cNvPr id="8" name="Titel 7"/>
          <p:cNvSpPr>
            <a:spLocks noGrp="1"/>
          </p:cNvSpPr>
          <p:nvPr>
            <p:ph type="title"/>
          </p:nvPr>
        </p:nvSpPr>
        <p:spPr>
          <a:xfrm>
            <a:off x="1142999" y="1600201"/>
            <a:ext cx="7351713" cy="990600"/>
          </a:xfrm>
        </p:spPr>
        <p:txBody>
          <a:bodyPr anchor="b">
            <a:normAutofit/>
          </a:bodyPr>
          <a:lstStyle/>
          <a:p>
            <a:r>
              <a:rPr lang="de-DE" sz="3000" b="0" dirty="0">
                <a:latin typeface="Nobel-Regular"/>
                <a:cs typeface="Nobel-Regular"/>
              </a:rPr>
              <a:t>Besonderer Bestand</a:t>
            </a:r>
          </a:p>
        </p:txBody>
      </p:sp>
      <p:sp>
        <p:nvSpPr>
          <p:cNvPr id="9" name="Textplatzhalter 8"/>
          <p:cNvSpPr>
            <a:spLocks noGrp="1"/>
          </p:cNvSpPr>
          <p:nvPr>
            <p:ph type="body" idx="1"/>
          </p:nvPr>
        </p:nvSpPr>
        <p:spPr>
          <a:xfrm>
            <a:off x="1143000" y="2819400"/>
            <a:ext cx="4725144" cy="3048000"/>
          </a:xfrm>
        </p:spPr>
        <p:txBody>
          <a:bodyPr anchor="t">
            <a:noAutofit/>
          </a:bodyPr>
          <a:lstStyle/>
          <a:p>
            <a:r>
              <a:rPr lang="de-DE" sz="1600" dirty="0">
                <a:solidFill>
                  <a:schemeClr val="bg1">
                    <a:lumMod val="50000"/>
                  </a:schemeClr>
                </a:solidFill>
                <a:latin typeface="Nobel Book"/>
                <a:cs typeface="Nobel Book"/>
              </a:rPr>
              <a:t>Bibliotheksbestand</a:t>
            </a:r>
          </a:p>
          <a:p>
            <a:r>
              <a:rPr lang="de-DE" sz="1600" dirty="0">
                <a:solidFill>
                  <a:schemeClr val="bg1">
                    <a:lumMod val="50000"/>
                  </a:schemeClr>
                </a:solidFill>
                <a:latin typeface="Nobel Book"/>
                <a:cs typeface="Nobel Book"/>
              </a:rPr>
              <a:t>Forschungsgegenstand/ </a:t>
            </a:r>
            <a:br>
              <a:rPr lang="de-DE" sz="1600" dirty="0">
                <a:solidFill>
                  <a:schemeClr val="bg1">
                    <a:lumMod val="50000"/>
                  </a:schemeClr>
                </a:solidFill>
                <a:latin typeface="Nobel Book"/>
                <a:cs typeface="Nobel Book"/>
              </a:rPr>
            </a:br>
            <a:r>
              <a:rPr lang="de-DE" sz="1600" dirty="0">
                <a:solidFill>
                  <a:schemeClr val="bg1">
                    <a:lumMod val="50000"/>
                  </a:schemeClr>
                </a:solidFill>
                <a:latin typeface="Nobel Book"/>
                <a:cs typeface="Nobel Book"/>
              </a:rPr>
              <a:t>Quelle</a:t>
            </a:r>
          </a:p>
          <a:p>
            <a:r>
              <a:rPr lang="de-DE" sz="1600" dirty="0">
                <a:solidFill>
                  <a:schemeClr val="bg1">
                    <a:lumMod val="50000"/>
                  </a:schemeClr>
                </a:solidFill>
                <a:latin typeface="Nobel Book"/>
                <a:cs typeface="Nobel Book"/>
              </a:rPr>
              <a:t>Netzwerk- und Familien-</a:t>
            </a:r>
            <a:br>
              <a:rPr lang="de-DE" sz="1600" dirty="0">
                <a:solidFill>
                  <a:schemeClr val="bg1">
                    <a:lumMod val="50000"/>
                  </a:schemeClr>
                </a:solidFill>
                <a:latin typeface="Nobel Book"/>
                <a:cs typeface="Nobel Book"/>
              </a:rPr>
            </a:br>
            <a:r>
              <a:rPr lang="de-DE" sz="1600" dirty="0" err="1">
                <a:solidFill>
                  <a:schemeClr val="bg1">
                    <a:lumMod val="50000"/>
                  </a:schemeClr>
                </a:solidFill>
                <a:latin typeface="Nobel Book"/>
                <a:cs typeface="Nobel Book"/>
              </a:rPr>
              <a:t>forschung</a:t>
            </a:r>
            <a:endParaRPr lang="de-DE" sz="1600" dirty="0">
              <a:solidFill>
                <a:schemeClr val="bg1">
                  <a:lumMod val="50000"/>
                </a:schemeClr>
              </a:solidFill>
              <a:latin typeface="Nobel Book"/>
              <a:cs typeface="Nobel Book"/>
            </a:endParaRPr>
          </a:p>
          <a:p>
            <a:r>
              <a:rPr lang="de-DE" sz="1600" dirty="0">
                <a:solidFill>
                  <a:schemeClr val="bg1">
                    <a:lumMod val="50000"/>
                  </a:schemeClr>
                </a:solidFill>
                <a:latin typeface="Nobel Book"/>
                <a:cs typeface="Nobel Book"/>
              </a:rPr>
              <a:t>Sozial- und Bildungs-</a:t>
            </a:r>
            <a:br>
              <a:rPr lang="de-DE" sz="1600" dirty="0">
                <a:solidFill>
                  <a:schemeClr val="bg1">
                    <a:lumMod val="50000"/>
                  </a:schemeClr>
                </a:solidFill>
                <a:latin typeface="Nobel Book"/>
                <a:cs typeface="Nobel Book"/>
              </a:rPr>
            </a:br>
            <a:r>
              <a:rPr lang="de-DE" sz="1600" dirty="0" err="1">
                <a:solidFill>
                  <a:schemeClr val="bg1">
                    <a:lumMod val="50000"/>
                  </a:schemeClr>
                </a:solidFill>
                <a:latin typeface="Nobel Book"/>
                <a:cs typeface="Nobel Book"/>
              </a:rPr>
              <a:t>geschichte</a:t>
            </a:r>
            <a:endParaRPr lang="de-DE" sz="1600" dirty="0">
              <a:solidFill>
                <a:schemeClr val="bg1">
                  <a:lumMod val="50000"/>
                </a:schemeClr>
              </a:solidFill>
              <a:latin typeface="Nobel Book"/>
              <a:cs typeface="Nobel Book"/>
            </a:endParaRPr>
          </a:p>
          <a:p>
            <a:r>
              <a:rPr lang="de-DE" sz="1600" dirty="0">
                <a:solidFill>
                  <a:schemeClr val="bg1">
                    <a:lumMod val="50000"/>
                  </a:schemeClr>
                </a:solidFill>
                <a:latin typeface="Nobel Book"/>
                <a:cs typeface="Nobel Book"/>
              </a:rPr>
              <a:t>Multimodalität</a:t>
            </a:r>
          </a:p>
          <a:p>
            <a:endParaRPr lang="de-DE" sz="1600" dirty="0">
              <a:solidFill>
                <a:schemeClr val="bg1">
                  <a:lumMod val="50000"/>
                </a:schemeClr>
              </a:solidFill>
              <a:latin typeface="Nobel Book"/>
              <a:cs typeface="Nobel Book"/>
            </a:endParaRPr>
          </a:p>
          <a:p>
            <a:r>
              <a:rPr lang="de-DE" sz="1600" dirty="0">
                <a:solidFill>
                  <a:schemeClr val="bg1">
                    <a:lumMod val="50000"/>
                  </a:schemeClr>
                </a:solidFill>
                <a:latin typeface="Nobel Book"/>
                <a:cs typeface="Nobel Book"/>
              </a:rPr>
              <a:t>Ca. 250 Alben</a:t>
            </a:r>
          </a:p>
          <a:p>
            <a:r>
              <a:rPr lang="de-DE" sz="1600" dirty="0">
                <a:solidFill>
                  <a:schemeClr val="bg1">
                    <a:lumMod val="50000"/>
                  </a:schemeClr>
                </a:solidFill>
                <a:latin typeface="Nobel Book"/>
                <a:cs typeface="Nobel Book"/>
              </a:rPr>
              <a:t>17. – 20. </a:t>
            </a:r>
            <a:r>
              <a:rPr lang="de-DE" sz="1600" dirty="0" err="1">
                <a:solidFill>
                  <a:schemeClr val="bg1">
                    <a:lumMod val="50000"/>
                  </a:schemeClr>
                </a:solidFill>
                <a:latin typeface="Nobel Book"/>
                <a:cs typeface="Nobel Book"/>
              </a:rPr>
              <a:t>Jh</a:t>
            </a:r>
            <a:endParaRPr lang="de-DE" sz="1600" dirty="0">
              <a:solidFill>
                <a:schemeClr val="bg1">
                  <a:lumMod val="50000"/>
                </a:schemeClr>
              </a:solidFill>
              <a:latin typeface="Nobel Book"/>
              <a:cs typeface="Nobel Book"/>
            </a:endParaRPr>
          </a:p>
          <a:p>
            <a:endParaRPr lang="de-DE" sz="1600" dirty="0">
              <a:solidFill>
                <a:schemeClr val="tx1"/>
              </a:solidFill>
              <a:latin typeface="Nobel Book"/>
              <a:cs typeface="Nobel Book"/>
            </a:endParaRPr>
          </a:p>
        </p:txBody>
      </p:sp>
      <p:pic>
        <p:nvPicPr>
          <p:cNvPr id="3" name="Grafik 2"/>
          <p:cNvPicPr>
            <a:picLocks noChangeAspect="1"/>
          </p:cNvPicPr>
          <p:nvPr/>
        </p:nvPicPr>
        <p:blipFill>
          <a:blip r:embed="rId4"/>
          <a:stretch>
            <a:fillRect/>
          </a:stretch>
        </p:blipFill>
        <p:spPr>
          <a:xfrm>
            <a:off x="3779912" y="2590801"/>
            <a:ext cx="4627549" cy="3746276"/>
          </a:xfrm>
          <a:prstGeom prst="rect">
            <a:avLst/>
          </a:prstGeom>
        </p:spPr>
      </p:pic>
    </p:spTree>
    <p:extLst>
      <p:ext uri="{BB962C8B-B14F-4D97-AF65-F5344CB8AC3E}">
        <p14:creationId xmlns:p14="http://schemas.microsoft.com/office/powerpoint/2010/main" val="447831440"/>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shmh_19_AM_ppt.jpg"/>
          <p:cNvPicPr>
            <a:picLocks noChangeAspect="1"/>
          </p:cNvPicPr>
          <p:nvPr/>
        </p:nvPicPr>
        <p:blipFill>
          <a:blip r:embed="rId3"/>
          <a:stretch>
            <a:fillRect/>
          </a:stretch>
        </p:blipFill>
        <p:spPr>
          <a:xfrm>
            <a:off x="1" y="0"/>
            <a:ext cx="9114596" cy="6857999"/>
          </a:xfrm>
          <a:prstGeom prst="rect">
            <a:avLst/>
          </a:prstGeom>
        </p:spPr>
      </p:pic>
      <p:sp>
        <p:nvSpPr>
          <p:cNvPr id="8" name="Titel 7"/>
          <p:cNvSpPr>
            <a:spLocks noGrp="1"/>
          </p:cNvSpPr>
          <p:nvPr>
            <p:ph type="title"/>
          </p:nvPr>
        </p:nvSpPr>
        <p:spPr>
          <a:xfrm>
            <a:off x="1142999" y="1600201"/>
            <a:ext cx="7351713" cy="990600"/>
          </a:xfrm>
        </p:spPr>
        <p:txBody>
          <a:bodyPr anchor="b">
            <a:normAutofit/>
          </a:bodyPr>
          <a:lstStyle/>
          <a:p>
            <a:r>
              <a:rPr lang="de-DE" sz="3000" b="0" dirty="0">
                <a:latin typeface="Nobel-Regular"/>
                <a:cs typeface="Nobel-Regular"/>
              </a:rPr>
              <a:t>Projekt</a:t>
            </a:r>
          </a:p>
        </p:txBody>
      </p:sp>
      <p:sp>
        <p:nvSpPr>
          <p:cNvPr id="9" name="Textplatzhalter 8"/>
          <p:cNvSpPr>
            <a:spLocks noGrp="1"/>
          </p:cNvSpPr>
          <p:nvPr>
            <p:ph type="body" idx="1"/>
          </p:nvPr>
        </p:nvSpPr>
        <p:spPr>
          <a:xfrm>
            <a:off x="1142999" y="2819400"/>
            <a:ext cx="7351713" cy="3048000"/>
          </a:xfrm>
        </p:spPr>
        <p:txBody>
          <a:bodyPr anchor="t">
            <a:normAutofit lnSpcReduction="10000"/>
          </a:bodyPr>
          <a:lstStyle/>
          <a:p>
            <a:r>
              <a:rPr lang="de-DE" sz="2400" dirty="0">
                <a:solidFill>
                  <a:schemeClr val="bg1">
                    <a:lumMod val="50000"/>
                  </a:schemeClr>
                </a:solidFill>
                <a:latin typeface="Nobel Book"/>
                <a:cs typeface="Nobel Book"/>
              </a:rPr>
              <a:t>Wir wollen:</a:t>
            </a:r>
          </a:p>
          <a:p>
            <a:endParaRPr lang="de-DE" sz="2400" dirty="0">
              <a:solidFill>
                <a:schemeClr val="bg1">
                  <a:lumMod val="50000"/>
                </a:schemeClr>
              </a:solidFill>
              <a:latin typeface="Nobel Book"/>
              <a:cs typeface="Nobel Book"/>
            </a:endParaRPr>
          </a:p>
          <a:p>
            <a:r>
              <a:rPr lang="de-DE" sz="2400" dirty="0">
                <a:solidFill>
                  <a:schemeClr val="bg1">
                    <a:lumMod val="50000"/>
                  </a:schemeClr>
                </a:solidFill>
                <a:latin typeface="Nobel Book"/>
                <a:cs typeface="Nobel Book"/>
              </a:rPr>
              <a:t>Bestand erhalten und restaurieren</a:t>
            </a:r>
          </a:p>
          <a:p>
            <a:r>
              <a:rPr lang="de-DE" sz="2400" dirty="0">
                <a:solidFill>
                  <a:schemeClr val="bg1">
                    <a:lumMod val="50000"/>
                  </a:schemeClr>
                </a:solidFill>
                <a:latin typeface="Nobel Book"/>
                <a:cs typeface="Nobel Book"/>
              </a:rPr>
              <a:t>Erschließen und digitalisieren</a:t>
            </a:r>
          </a:p>
          <a:p>
            <a:r>
              <a:rPr lang="de-DE" sz="2400" dirty="0">
                <a:solidFill>
                  <a:schemeClr val="bg1">
                    <a:lumMod val="50000"/>
                  </a:schemeClr>
                </a:solidFill>
                <a:latin typeface="Nobel Book"/>
                <a:cs typeface="Nobel Book"/>
              </a:rPr>
              <a:t>Zugänglich machen</a:t>
            </a:r>
          </a:p>
          <a:p>
            <a:r>
              <a:rPr lang="de-DE" sz="2400" dirty="0">
                <a:solidFill>
                  <a:schemeClr val="bg1">
                    <a:lumMod val="50000"/>
                  </a:schemeClr>
                </a:solidFill>
                <a:latin typeface="Nobel Book"/>
                <a:cs typeface="Nobel Book"/>
              </a:rPr>
              <a:t>Interaktiv anschließen</a:t>
            </a:r>
          </a:p>
          <a:p>
            <a:r>
              <a:rPr lang="de-DE" sz="2400" dirty="0">
                <a:solidFill>
                  <a:schemeClr val="bg1">
                    <a:lumMod val="50000"/>
                  </a:schemeClr>
                </a:solidFill>
                <a:latin typeface="Nobel Book"/>
                <a:cs typeface="Nobel Book"/>
              </a:rPr>
              <a:t>Forschung teilen und motivieren</a:t>
            </a:r>
          </a:p>
        </p:txBody>
      </p:sp>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332" r="12877" b="9883"/>
          <a:stretch/>
        </p:blipFill>
        <p:spPr bwMode="auto">
          <a:xfrm>
            <a:off x="2977964" y="325726"/>
            <a:ext cx="6087763" cy="3175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015127"/>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shmh_19_AM_ppt.jpg"/>
          <p:cNvPicPr>
            <a:picLocks noChangeAspect="1"/>
          </p:cNvPicPr>
          <p:nvPr/>
        </p:nvPicPr>
        <p:blipFill>
          <a:blip r:embed="rId3"/>
          <a:stretch>
            <a:fillRect/>
          </a:stretch>
        </p:blipFill>
        <p:spPr>
          <a:xfrm>
            <a:off x="1" y="0"/>
            <a:ext cx="9114596" cy="6857999"/>
          </a:xfrm>
          <a:prstGeom prst="rect">
            <a:avLst/>
          </a:prstGeom>
        </p:spPr>
      </p:pic>
      <p:sp>
        <p:nvSpPr>
          <p:cNvPr id="8" name="Titel 7"/>
          <p:cNvSpPr>
            <a:spLocks noGrp="1"/>
          </p:cNvSpPr>
          <p:nvPr>
            <p:ph type="title"/>
          </p:nvPr>
        </p:nvSpPr>
        <p:spPr>
          <a:xfrm>
            <a:off x="1142999" y="1600201"/>
            <a:ext cx="7351713" cy="990600"/>
          </a:xfrm>
        </p:spPr>
        <p:txBody>
          <a:bodyPr anchor="b">
            <a:normAutofit/>
          </a:bodyPr>
          <a:lstStyle/>
          <a:p>
            <a:r>
              <a:rPr lang="de-DE" sz="3000" b="0" dirty="0">
                <a:latin typeface="Nobel-Regular"/>
                <a:cs typeface="Nobel-Regular"/>
              </a:rPr>
              <a:t>Restaurierung</a:t>
            </a:r>
          </a:p>
        </p:txBody>
      </p:sp>
      <p:sp>
        <p:nvSpPr>
          <p:cNvPr id="9" name="Textplatzhalter 8"/>
          <p:cNvSpPr>
            <a:spLocks noGrp="1"/>
          </p:cNvSpPr>
          <p:nvPr>
            <p:ph type="body" idx="1"/>
          </p:nvPr>
        </p:nvSpPr>
        <p:spPr>
          <a:xfrm>
            <a:off x="1142999" y="2819400"/>
            <a:ext cx="7351713" cy="3048000"/>
          </a:xfrm>
        </p:spPr>
        <p:txBody>
          <a:bodyPr anchor="t">
            <a:normAutofit fontScale="85000" lnSpcReduction="20000"/>
          </a:bodyPr>
          <a:lstStyle/>
          <a:p>
            <a:endParaRPr lang="de-DE" sz="2400" dirty="0">
              <a:solidFill>
                <a:schemeClr val="bg1">
                  <a:lumMod val="50000"/>
                </a:schemeClr>
              </a:solidFill>
              <a:latin typeface="Nobel Book"/>
              <a:cs typeface="Nobel Book"/>
            </a:endParaRPr>
          </a:p>
          <a:p>
            <a:endParaRPr lang="de-DE" sz="2400" dirty="0">
              <a:solidFill>
                <a:schemeClr val="bg1">
                  <a:lumMod val="50000"/>
                </a:schemeClr>
              </a:solidFill>
              <a:latin typeface="Nobel Book"/>
              <a:cs typeface="Nobel Book"/>
            </a:endParaRPr>
          </a:p>
          <a:p>
            <a:r>
              <a:rPr lang="de-DE" sz="2400" dirty="0">
                <a:solidFill>
                  <a:schemeClr val="bg1">
                    <a:lumMod val="50000"/>
                  </a:schemeClr>
                </a:solidFill>
                <a:latin typeface="Nobel Book"/>
                <a:cs typeface="Nobel Book"/>
              </a:rPr>
              <a:t>Bestand erhalten </a:t>
            </a:r>
            <a:br>
              <a:rPr lang="de-DE" sz="2400" dirty="0">
                <a:solidFill>
                  <a:schemeClr val="bg1">
                    <a:lumMod val="50000"/>
                  </a:schemeClr>
                </a:solidFill>
                <a:latin typeface="Nobel Book"/>
                <a:cs typeface="Nobel Book"/>
              </a:rPr>
            </a:br>
            <a:r>
              <a:rPr lang="de-DE" sz="2400" dirty="0">
                <a:solidFill>
                  <a:schemeClr val="bg1">
                    <a:lumMod val="50000"/>
                  </a:schemeClr>
                </a:solidFill>
                <a:latin typeface="Nobel Book"/>
                <a:cs typeface="Nobel Book"/>
              </a:rPr>
              <a:t>mit Unterstützung der KEK</a:t>
            </a:r>
            <a:br>
              <a:rPr lang="de-DE" sz="2400" dirty="0">
                <a:solidFill>
                  <a:schemeClr val="bg1">
                    <a:lumMod val="50000"/>
                  </a:schemeClr>
                </a:solidFill>
                <a:latin typeface="Nobel Book"/>
                <a:cs typeface="Nobel Book"/>
              </a:rPr>
            </a:br>
            <a:r>
              <a:rPr lang="de-DE" sz="2400" dirty="0">
                <a:solidFill>
                  <a:schemeClr val="bg1">
                    <a:lumMod val="50000"/>
                  </a:schemeClr>
                </a:solidFill>
                <a:latin typeface="Nobel Book"/>
                <a:cs typeface="Nobel Book"/>
              </a:rPr>
              <a:t>und der Freunde des MHG:</a:t>
            </a:r>
          </a:p>
          <a:p>
            <a:r>
              <a:rPr lang="de-DE" sz="2400" dirty="0">
                <a:solidFill>
                  <a:schemeClr val="bg1">
                    <a:lumMod val="50000"/>
                  </a:schemeClr>
                </a:solidFill>
                <a:latin typeface="Nobel Book"/>
                <a:cs typeface="Nobel Book"/>
              </a:rPr>
              <a:t>Papier restaurieren</a:t>
            </a:r>
          </a:p>
          <a:p>
            <a:r>
              <a:rPr lang="de-DE" sz="2400" dirty="0">
                <a:solidFill>
                  <a:schemeClr val="bg1">
                    <a:lumMod val="50000"/>
                  </a:schemeClr>
                </a:solidFill>
                <a:latin typeface="Nobel Book"/>
                <a:cs typeface="Nobel Book"/>
              </a:rPr>
              <a:t>Klebeetiketten entfernen</a:t>
            </a:r>
          </a:p>
          <a:p>
            <a:r>
              <a:rPr lang="de-DE" sz="2400" dirty="0">
                <a:solidFill>
                  <a:schemeClr val="bg1">
                    <a:lumMod val="50000"/>
                  </a:schemeClr>
                </a:solidFill>
                <a:latin typeface="Nobel Book"/>
                <a:cs typeface="Nobel Book"/>
              </a:rPr>
              <a:t>Schäden reparieren</a:t>
            </a:r>
          </a:p>
          <a:p>
            <a:r>
              <a:rPr lang="de-DE" sz="2400" dirty="0">
                <a:solidFill>
                  <a:schemeClr val="bg1">
                    <a:lumMod val="50000"/>
                  </a:schemeClr>
                </a:solidFill>
                <a:latin typeface="Nobel Book"/>
                <a:cs typeface="Nobel Book"/>
              </a:rPr>
              <a:t>Präventive Konservierung</a:t>
            </a:r>
          </a:p>
          <a:p>
            <a:r>
              <a:rPr lang="de-DE" sz="2400" dirty="0">
                <a:solidFill>
                  <a:schemeClr val="bg1">
                    <a:lumMod val="50000"/>
                  </a:schemeClr>
                </a:solidFill>
                <a:latin typeface="Nobel Book"/>
                <a:cs typeface="Nobel Book"/>
              </a:rPr>
              <a:t>Vorbereitung auf Scan</a:t>
            </a:r>
          </a:p>
        </p:txBody>
      </p:sp>
      <p:pic>
        <p:nvPicPr>
          <p:cNvPr id="6" name="Grafik 5"/>
          <p:cNvPicPr/>
          <p:nvPr/>
        </p:nvPicPr>
        <p:blipFill>
          <a:blip r:embed="rId4">
            <a:extLst>
              <a:ext uri="{28A0092B-C50C-407E-A947-70E740481C1C}">
                <a14:useLocalDpi xmlns:a14="http://schemas.microsoft.com/office/drawing/2010/main" val="0"/>
              </a:ext>
            </a:extLst>
          </a:blip>
          <a:srcRect/>
          <a:stretch>
            <a:fillRect/>
          </a:stretch>
        </p:blipFill>
        <p:spPr bwMode="auto">
          <a:xfrm>
            <a:off x="5148064" y="25558"/>
            <a:ext cx="3724275" cy="2264410"/>
          </a:xfrm>
          <a:prstGeom prst="rect">
            <a:avLst/>
          </a:prstGeom>
          <a:noFill/>
          <a:ln>
            <a:noFill/>
          </a:ln>
        </p:spPr>
      </p:pic>
      <p:pic>
        <p:nvPicPr>
          <p:cNvPr id="7" name="Grafik 6"/>
          <p:cNvPicPr>
            <a:picLocks noChangeAspect="1"/>
          </p:cNvPicPr>
          <p:nvPr/>
        </p:nvPicPr>
        <p:blipFill>
          <a:blip r:embed="rId5"/>
          <a:stretch>
            <a:fillRect/>
          </a:stretch>
        </p:blipFill>
        <p:spPr>
          <a:xfrm>
            <a:off x="5636303" y="2289968"/>
            <a:ext cx="3168352" cy="3935743"/>
          </a:xfrm>
          <a:prstGeom prst="rect">
            <a:avLst/>
          </a:prstGeom>
        </p:spPr>
      </p:pic>
    </p:spTree>
    <p:extLst>
      <p:ext uri="{BB962C8B-B14F-4D97-AF65-F5344CB8AC3E}">
        <p14:creationId xmlns:p14="http://schemas.microsoft.com/office/powerpoint/2010/main" val="1194970208"/>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shmh_19_AM_ppt.jpg"/>
          <p:cNvPicPr>
            <a:picLocks noChangeAspect="1"/>
          </p:cNvPicPr>
          <p:nvPr/>
        </p:nvPicPr>
        <p:blipFill>
          <a:blip r:embed="rId3"/>
          <a:stretch>
            <a:fillRect/>
          </a:stretch>
        </p:blipFill>
        <p:spPr>
          <a:xfrm>
            <a:off x="29404" y="30234"/>
            <a:ext cx="9114596" cy="6857999"/>
          </a:xfrm>
          <a:prstGeom prst="rect">
            <a:avLst/>
          </a:prstGeom>
        </p:spPr>
      </p:pic>
      <p:sp>
        <p:nvSpPr>
          <p:cNvPr id="8" name="Titel 7"/>
          <p:cNvSpPr>
            <a:spLocks noGrp="1"/>
          </p:cNvSpPr>
          <p:nvPr>
            <p:ph type="title"/>
          </p:nvPr>
        </p:nvSpPr>
        <p:spPr>
          <a:xfrm>
            <a:off x="1142999" y="1600201"/>
            <a:ext cx="7351713" cy="990600"/>
          </a:xfrm>
        </p:spPr>
        <p:txBody>
          <a:bodyPr anchor="b">
            <a:noAutofit/>
          </a:bodyPr>
          <a:lstStyle/>
          <a:p>
            <a:r>
              <a:rPr lang="de-DE" sz="3000" b="0" dirty="0">
                <a:latin typeface="Nobel-Regular"/>
                <a:cs typeface="Nobel-Regular"/>
              </a:rPr>
              <a:t>Digitale</a:t>
            </a:r>
            <a:br>
              <a:rPr lang="de-DE" sz="3000" b="0" dirty="0">
                <a:latin typeface="Nobel-Regular"/>
                <a:cs typeface="Nobel-Regular"/>
              </a:rPr>
            </a:br>
            <a:r>
              <a:rPr lang="de-DE" sz="3000" b="0" dirty="0">
                <a:latin typeface="Nobel-Regular"/>
                <a:cs typeface="Nobel-Regular"/>
              </a:rPr>
              <a:t>Erfassung</a:t>
            </a:r>
          </a:p>
        </p:txBody>
      </p:sp>
      <p:sp>
        <p:nvSpPr>
          <p:cNvPr id="9" name="Textplatzhalter 8"/>
          <p:cNvSpPr>
            <a:spLocks noGrp="1"/>
          </p:cNvSpPr>
          <p:nvPr>
            <p:ph type="body" idx="1"/>
          </p:nvPr>
        </p:nvSpPr>
        <p:spPr>
          <a:xfrm>
            <a:off x="395537" y="2819400"/>
            <a:ext cx="8099176" cy="3048000"/>
          </a:xfrm>
        </p:spPr>
        <p:txBody>
          <a:bodyPr anchor="t">
            <a:normAutofit/>
          </a:bodyPr>
          <a:lstStyle/>
          <a:p>
            <a:r>
              <a:rPr lang="de-DE" sz="2400" dirty="0">
                <a:solidFill>
                  <a:schemeClr val="bg1">
                    <a:lumMod val="50000"/>
                  </a:schemeClr>
                </a:solidFill>
                <a:latin typeface="Nobel Book"/>
                <a:cs typeface="Nobel Book"/>
              </a:rPr>
              <a:t>Bisher:</a:t>
            </a:r>
            <a:br>
              <a:rPr lang="de-DE" sz="2400" dirty="0">
                <a:solidFill>
                  <a:schemeClr val="bg1">
                    <a:lumMod val="50000"/>
                  </a:schemeClr>
                </a:solidFill>
                <a:latin typeface="Nobel Book"/>
                <a:cs typeface="Nobel Book"/>
              </a:rPr>
            </a:br>
            <a:r>
              <a:rPr lang="de-DE" sz="2400" dirty="0">
                <a:solidFill>
                  <a:schemeClr val="bg1">
                    <a:lumMod val="50000"/>
                  </a:schemeClr>
                </a:solidFill>
                <a:latin typeface="Nobel Book"/>
                <a:cs typeface="Nobel Book"/>
              </a:rPr>
              <a:t>Excel-Tabelle pro Album</a:t>
            </a:r>
          </a:p>
          <a:p>
            <a:r>
              <a:rPr lang="de-DE" sz="2400" dirty="0">
                <a:solidFill>
                  <a:schemeClr val="bg1">
                    <a:lumMod val="50000"/>
                  </a:schemeClr>
                </a:solidFill>
                <a:latin typeface="Nobel Book"/>
                <a:cs typeface="Nobel Book"/>
              </a:rPr>
              <a:t>Jetzt:</a:t>
            </a:r>
            <a:br>
              <a:rPr lang="de-DE" sz="2400" dirty="0">
                <a:solidFill>
                  <a:schemeClr val="bg1">
                    <a:lumMod val="50000"/>
                  </a:schemeClr>
                </a:solidFill>
                <a:latin typeface="Nobel Book"/>
                <a:cs typeface="Nobel Book"/>
              </a:rPr>
            </a:br>
            <a:r>
              <a:rPr lang="de-DE" sz="2400" dirty="0">
                <a:solidFill>
                  <a:schemeClr val="bg1">
                    <a:lumMod val="50000"/>
                  </a:schemeClr>
                </a:solidFill>
                <a:latin typeface="Nobel Book"/>
                <a:cs typeface="Nobel Book"/>
              </a:rPr>
              <a:t>Überführung in PICA</a:t>
            </a:r>
          </a:p>
          <a:p>
            <a:endParaRPr lang="de-DE" sz="2400" dirty="0">
              <a:solidFill>
                <a:schemeClr val="bg1">
                  <a:lumMod val="50000"/>
                </a:schemeClr>
              </a:solidFill>
              <a:latin typeface="Nobel Book"/>
              <a:cs typeface="Nobel Book"/>
            </a:endParaRPr>
          </a:p>
        </p:txBody>
      </p:sp>
      <p:pic>
        <p:nvPicPr>
          <p:cNvPr id="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1279" b="7187"/>
          <a:stretch/>
        </p:blipFill>
        <p:spPr bwMode="auto">
          <a:xfrm>
            <a:off x="3923928" y="1330541"/>
            <a:ext cx="4788550" cy="4257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7375939"/>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shmh_19_AM_ppt.jpg"/>
          <p:cNvPicPr>
            <a:picLocks noChangeAspect="1"/>
          </p:cNvPicPr>
          <p:nvPr/>
        </p:nvPicPr>
        <p:blipFill>
          <a:blip r:embed="rId3"/>
          <a:stretch>
            <a:fillRect/>
          </a:stretch>
        </p:blipFill>
        <p:spPr>
          <a:xfrm>
            <a:off x="1" y="0"/>
            <a:ext cx="9114596" cy="6857999"/>
          </a:xfrm>
          <a:prstGeom prst="rect">
            <a:avLst/>
          </a:prstGeom>
        </p:spPr>
      </p:pic>
      <p:sp>
        <p:nvSpPr>
          <p:cNvPr id="8" name="Titel 7"/>
          <p:cNvSpPr>
            <a:spLocks noGrp="1"/>
          </p:cNvSpPr>
          <p:nvPr>
            <p:ph type="title"/>
          </p:nvPr>
        </p:nvSpPr>
        <p:spPr>
          <a:xfrm>
            <a:off x="649288" y="1484784"/>
            <a:ext cx="2482551" cy="1654460"/>
          </a:xfrm>
        </p:spPr>
        <p:txBody>
          <a:bodyPr anchor="b">
            <a:normAutofit/>
          </a:bodyPr>
          <a:lstStyle/>
          <a:p>
            <a:r>
              <a:rPr lang="de-DE" sz="3000" b="0" dirty="0">
                <a:latin typeface="Nobel-Regular"/>
                <a:cs typeface="Nobel-Regular"/>
              </a:rPr>
              <a:t>Normdaten </a:t>
            </a:r>
          </a:p>
        </p:txBody>
      </p:sp>
      <p:sp>
        <p:nvSpPr>
          <p:cNvPr id="9" name="Textplatzhalter 8"/>
          <p:cNvSpPr>
            <a:spLocks noGrp="1"/>
          </p:cNvSpPr>
          <p:nvPr>
            <p:ph type="body" idx="1"/>
          </p:nvPr>
        </p:nvSpPr>
        <p:spPr>
          <a:xfrm>
            <a:off x="1142999" y="2819400"/>
            <a:ext cx="7351713" cy="3048000"/>
          </a:xfrm>
        </p:spPr>
        <p:txBody>
          <a:bodyPr anchor="t">
            <a:normAutofit/>
          </a:bodyPr>
          <a:lstStyle/>
          <a:p>
            <a:endParaRPr lang="de-DE" sz="2400" dirty="0">
              <a:solidFill>
                <a:schemeClr val="bg1">
                  <a:lumMod val="50000"/>
                </a:schemeClr>
              </a:solidFill>
              <a:latin typeface="Nobel Book"/>
              <a:cs typeface="Nobel Book"/>
            </a:endParaRPr>
          </a:p>
        </p:txBody>
      </p:sp>
      <p:pic>
        <p:nvPicPr>
          <p:cNvPr id="10" name="Picture 9">
            <a:extLst>
              <a:ext uri="{FF2B5EF4-FFF2-40B4-BE49-F238E27FC236}">
                <a16:creationId xmlns:a16="http://schemas.microsoft.com/office/drawing/2014/main" id="{4C76FF31-67AF-C94E-B0B5-1433CEA79AC5}"/>
              </a:ext>
            </a:extLst>
          </p:cNvPr>
          <p:cNvPicPr>
            <a:picLocks noChangeAspect="1"/>
          </p:cNvPicPr>
          <p:nvPr/>
        </p:nvPicPr>
        <p:blipFill rotWithShape="1">
          <a:blip r:embed="rId4"/>
          <a:srcRect r="3442"/>
          <a:stretch/>
        </p:blipFill>
        <p:spPr>
          <a:xfrm>
            <a:off x="2975719" y="447106"/>
            <a:ext cx="5811762" cy="4500000"/>
          </a:xfrm>
          <a:prstGeom prst="rect">
            <a:avLst/>
          </a:prstGeom>
        </p:spPr>
      </p:pic>
      <p:sp>
        <p:nvSpPr>
          <p:cNvPr id="12" name="TextBox 11">
            <a:extLst>
              <a:ext uri="{FF2B5EF4-FFF2-40B4-BE49-F238E27FC236}">
                <a16:creationId xmlns:a16="http://schemas.microsoft.com/office/drawing/2014/main" id="{A64996A8-A56A-1E41-986D-28B49EDAF8BA}"/>
              </a:ext>
            </a:extLst>
          </p:cNvPr>
          <p:cNvSpPr txBox="1"/>
          <p:nvPr/>
        </p:nvSpPr>
        <p:spPr>
          <a:xfrm>
            <a:off x="2978913" y="5071046"/>
            <a:ext cx="5574643" cy="646331"/>
          </a:xfrm>
          <a:prstGeom prst="rect">
            <a:avLst/>
          </a:prstGeom>
          <a:noFill/>
        </p:spPr>
        <p:txBody>
          <a:bodyPr wrap="square" rtlCol="0">
            <a:spAutoFit/>
          </a:bodyPr>
          <a:lstStyle/>
          <a:p>
            <a:r>
              <a:rPr lang="de-DE" dirty="0">
                <a:solidFill>
                  <a:schemeClr val="bg1">
                    <a:lumMod val="50000"/>
                  </a:schemeClr>
                </a:solidFill>
                <a:latin typeface="Nobel Book"/>
                <a:cs typeface="Nobel Book"/>
              </a:rPr>
              <a:t>Eintragung aus Stammbuch </a:t>
            </a:r>
            <a:r>
              <a:rPr lang="de-DE" dirty="0" err="1">
                <a:solidFill>
                  <a:schemeClr val="bg1">
                    <a:lumMod val="50000"/>
                  </a:schemeClr>
                </a:solidFill>
                <a:latin typeface="Nobel Book"/>
                <a:cs typeface="Nobel Book"/>
              </a:rPr>
              <a:t>Röding</a:t>
            </a:r>
            <a:r>
              <a:rPr lang="de-DE" dirty="0">
                <a:solidFill>
                  <a:schemeClr val="bg1">
                    <a:lumMod val="50000"/>
                  </a:schemeClr>
                </a:solidFill>
                <a:latin typeface="Nobel Book"/>
                <a:cs typeface="Nobel Book"/>
              </a:rPr>
              <a:t> in Repertorium </a:t>
            </a:r>
            <a:r>
              <a:rPr lang="de-DE" dirty="0" err="1">
                <a:solidFill>
                  <a:schemeClr val="bg1">
                    <a:lumMod val="50000"/>
                  </a:schemeClr>
                </a:solidFill>
                <a:latin typeface="Nobel Book"/>
                <a:cs typeface="Nobel Book"/>
              </a:rPr>
              <a:t>Alborum</a:t>
            </a:r>
            <a:r>
              <a:rPr lang="de-DE" dirty="0">
                <a:solidFill>
                  <a:schemeClr val="bg1">
                    <a:lumMod val="50000"/>
                  </a:schemeClr>
                </a:solidFill>
                <a:latin typeface="Nobel Book"/>
                <a:cs typeface="Nobel Book"/>
              </a:rPr>
              <a:t> </a:t>
            </a:r>
            <a:r>
              <a:rPr lang="de-DE" dirty="0" err="1">
                <a:solidFill>
                  <a:schemeClr val="bg1">
                    <a:lumMod val="50000"/>
                  </a:schemeClr>
                </a:solidFill>
                <a:latin typeface="Nobel Book"/>
                <a:cs typeface="Nobel Book"/>
              </a:rPr>
              <a:t>Amicorum</a:t>
            </a:r>
            <a:endParaRPr lang="de-DE" dirty="0">
              <a:solidFill>
                <a:schemeClr val="bg1">
                  <a:lumMod val="50000"/>
                </a:schemeClr>
              </a:solidFill>
              <a:latin typeface="Nobel Book"/>
              <a:cs typeface="Nobel Book"/>
            </a:endParaRPr>
          </a:p>
        </p:txBody>
      </p:sp>
    </p:spTree>
    <p:extLst>
      <p:ext uri="{BB962C8B-B14F-4D97-AF65-F5344CB8AC3E}">
        <p14:creationId xmlns:p14="http://schemas.microsoft.com/office/powerpoint/2010/main" val="1722126436"/>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shmh_19_AM_ppt.jpg"/>
          <p:cNvPicPr>
            <a:picLocks noChangeAspect="1"/>
          </p:cNvPicPr>
          <p:nvPr/>
        </p:nvPicPr>
        <p:blipFill>
          <a:blip r:embed="rId3"/>
          <a:stretch>
            <a:fillRect/>
          </a:stretch>
        </p:blipFill>
        <p:spPr>
          <a:xfrm>
            <a:off x="1" y="0"/>
            <a:ext cx="9114596" cy="6857999"/>
          </a:xfrm>
          <a:prstGeom prst="rect">
            <a:avLst/>
          </a:prstGeom>
        </p:spPr>
      </p:pic>
      <p:sp>
        <p:nvSpPr>
          <p:cNvPr id="8" name="Titel 7"/>
          <p:cNvSpPr>
            <a:spLocks noGrp="1"/>
          </p:cNvSpPr>
          <p:nvPr>
            <p:ph type="title"/>
          </p:nvPr>
        </p:nvSpPr>
        <p:spPr>
          <a:xfrm>
            <a:off x="1142999" y="1600201"/>
            <a:ext cx="7351713" cy="990600"/>
          </a:xfrm>
        </p:spPr>
        <p:txBody>
          <a:bodyPr anchor="b">
            <a:normAutofit fontScale="90000"/>
          </a:bodyPr>
          <a:lstStyle/>
          <a:p>
            <a:r>
              <a:rPr lang="de-DE" sz="3000" b="0" dirty="0">
                <a:latin typeface="Nobel-Regular"/>
                <a:cs typeface="Nobel-Regular"/>
              </a:rPr>
              <a:t>Aufbereitung </a:t>
            </a:r>
            <a:br>
              <a:rPr lang="de-DE" sz="3000" b="0" dirty="0">
                <a:latin typeface="Nobel-Regular"/>
                <a:cs typeface="Nobel-Regular"/>
              </a:rPr>
            </a:br>
            <a:r>
              <a:rPr lang="de-DE" sz="3000" b="0" dirty="0">
                <a:latin typeface="Nobel-Regular"/>
                <a:cs typeface="Nobel-Regular"/>
              </a:rPr>
              <a:t>in PICA</a:t>
            </a:r>
          </a:p>
        </p:txBody>
      </p:sp>
      <p:sp>
        <p:nvSpPr>
          <p:cNvPr id="9" name="Textplatzhalter 8"/>
          <p:cNvSpPr>
            <a:spLocks noGrp="1"/>
          </p:cNvSpPr>
          <p:nvPr>
            <p:ph type="body" idx="1"/>
          </p:nvPr>
        </p:nvSpPr>
        <p:spPr>
          <a:xfrm>
            <a:off x="467545" y="2819400"/>
            <a:ext cx="8027168" cy="3048000"/>
          </a:xfrm>
        </p:spPr>
        <p:txBody>
          <a:bodyPr anchor="t">
            <a:normAutofit/>
          </a:bodyPr>
          <a:lstStyle/>
          <a:p>
            <a:endParaRPr lang="de-DE" sz="2400" dirty="0">
              <a:solidFill>
                <a:schemeClr val="bg1">
                  <a:lumMod val="50000"/>
                </a:schemeClr>
              </a:solidFill>
              <a:latin typeface="Nobel Book"/>
              <a:cs typeface="Nobel Book"/>
            </a:endParaRPr>
          </a:p>
          <a:p>
            <a:endParaRPr lang="de-DE" sz="2400" dirty="0">
              <a:solidFill>
                <a:schemeClr val="bg1">
                  <a:lumMod val="50000"/>
                </a:schemeClr>
              </a:solidFill>
              <a:latin typeface="Nobel Book"/>
              <a:cs typeface="Nobel Book"/>
            </a:endParaRPr>
          </a:p>
          <a:p>
            <a:endParaRPr lang="de-DE" sz="2400" dirty="0">
              <a:solidFill>
                <a:schemeClr val="bg1">
                  <a:lumMod val="50000"/>
                </a:schemeClr>
              </a:solidFill>
              <a:latin typeface="Nobel Book"/>
              <a:cs typeface="Nobel Book"/>
            </a:endParaRPr>
          </a:p>
          <a:p>
            <a:r>
              <a:rPr lang="de-DE" sz="2400" dirty="0">
                <a:solidFill>
                  <a:schemeClr val="bg1">
                    <a:lumMod val="50000"/>
                  </a:schemeClr>
                </a:solidFill>
                <a:latin typeface="Nobel Book"/>
                <a:cs typeface="Nobel Book"/>
              </a:rPr>
              <a:t>https://</a:t>
            </a:r>
            <a:r>
              <a:rPr lang="de-DE" sz="2400" dirty="0" err="1">
                <a:solidFill>
                  <a:schemeClr val="bg1">
                    <a:lumMod val="50000"/>
                  </a:schemeClr>
                </a:solidFill>
                <a:latin typeface="Nobel Book"/>
                <a:cs typeface="Nobel Book"/>
              </a:rPr>
              <a:t>katalog.fid-bbi.de</a:t>
            </a:r>
            <a:endParaRPr lang="de-DE" sz="2400" dirty="0">
              <a:solidFill>
                <a:schemeClr val="bg1">
                  <a:lumMod val="50000"/>
                </a:schemeClr>
              </a:solidFill>
              <a:latin typeface="Nobel Book"/>
              <a:cs typeface="Nobel Book"/>
            </a:endParaRPr>
          </a:p>
        </p:txBody>
      </p:sp>
      <p:pic>
        <p:nvPicPr>
          <p:cNvPr id="6" name="Picture 5">
            <a:extLst>
              <a:ext uri="{FF2B5EF4-FFF2-40B4-BE49-F238E27FC236}">
                <a16:creationId xmlns:a16="http://schemas.microsoft.com/office/drawing/2014/main" id="{3C9FDBD0-234F-AE47-9D82-B31F72C67CCD}"/>
              </a:ext>
            </a:extLst>
          </p:cNvPr>
          <p:cNvPicPr>
            <a:picLocks noChangeAspect="1"/>
          </p:cNvPicPr>
          <p:nvPr/>
        </p:nvPicPr>
        <p:blipFill rotWithShape="1">
          <a:blip r:embed="rId4"/>
          <a:srcRect b="25575"/>
          <a:stretch/>
        </p:blipFill>
        <p:spPr>
          <a:xfrm>
            <a:off x="3835377" y="319182"/>
            <a:ext cx="4969277" cy="4771838"/>
          </a:xfrm>
          <a:prstGeom prst="rect">
            <a:avLst/>
          </a:prstGeom>
        </p:spPr>
      </p:pic>
    </p:spTree>
    <p:extLst>
      <p:ext uri="{BB962C8B-B14F-4D97-AF65-F5344CB8AC3E}">
        <p14:creationId xmlns:p14="http://schemas.microsoft.com/office/powerpoint/2010/main" val="3837414845"/>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shmh_19_AM_ppt.jpg"/>
          <p:cNvPicPr>
            <a:picLocks noChangeAspect="1"/>
          </p:cNvPicPr>
          <p:nvPr/>
        </p:nvPicPr>
        <p:blipFill>
          <a:blip r:embed="rId3"/>
          <a:stretch>
            <a:fillRect/>
          </a:stretch>
        </p:blipFill>
        <p:spPr>
          <a:xfrm>
            <a:off x="29404" y="30234"/>
            <a:ext cx="9114596" cy="6857999"/>
          </a:xfrm>
          <a:prstGeom prst="rect">
            <a:avLst/>
          </a:prstGeom>
        </p:spPr>
      </p:pic>
      <p:sp>
        <p:nvSpPr>
          <p:cNvPr id="8" name="Titel 7"/>
          <p:cNvSpPr>
            <a:spLocks noGrp="1"/>
          </p:cNvSpPr>
          <p:nvPr>
            <p:ph type="title"/>
          </p:nvPr>
        </p:nvSpPr>
        <p:spPr>
          <a:xfrm>
            <a:off x="1142999" y="1600201"/>
            <a:ext cx="7351713" cy="990600"/>
          </a:xfrm>
        </p:spPr>
        <p:txBody>
          <a:bodyPr anchor="b">
            <a:noAutofit/>
          </a:bodyPr>
          <a:lstStyle/>
          <a:p>
            <a:r>
              <a:rPr lang="de-DE" sz="3000" b="0" dirty="0">
                <a:latin typeface="Nobel-Regular"/>
                <a:cs typeface="Nobel-Regular"/>
              </a:rPr>
              <a:t>Digitale</a:t>
            </a:r>
            <a:br>
              <a:rPr lang="de-DE" sz="3000" b="0" dirty="0">
                <a:latin typeface="Nobel-Regular"/>
                <a:cs typeface="Nobel-Regular"/>
              </a:rPr>
            </a:br>
            <a:r>
              <a:rPr lang="de-DE" sz="3000" b="0" dirty="0">
                <a:latin typeface="Nobel-Regular"/>
                <a:cs typeface="Nobel-Regular"/>
              </a:rPr>
              <a:t>Erfassung</a:t>
            </a:r>
          </a:p>
        </p:txBody>
      </p:sp>
      <p:sp>
        <p:nvSpPr>
          <p:cNvPr id="9" name="Textplatzhalter 8"/>
          <p:cNvSpPr>
            <a:spLocks noGrp="1"/>
          </p:cNvSpPr>
          <p:nvPr>
            <p:ph type="body" idx="1"/>
          </p:nvPr>
        </p:nvSpPr>
        <p:spPr>
          <a:xfrm>
            <a:off x="395537" y="2819400"/>
            <a:ext cx="8099176" cy="3048000"/>
          </a:xfrm>
        </p:spPr>
        <p:txBody>
          <a:bodyPr anchor="t">
            <a:normAutofit fontScale="92500" lnSpcReduction="10000"/>
          </a:bodyPr>
          <a:lstStyle/>
          <a:p>
            <a:r>
              <a:rPr lang="de-DE" sz="2400" dirty="0">
                <a:solidFill>
                  <a:schemeClr val="bg1">
                    <a:lumMod val="50000"/>
                  </a:schemeClr>
                </a:solidFill>
                <a:latin typeface="Nobel Book"/>
                <a:cs typeface="Nobel Book"/>
              </a:rPr>
              <a:t>Scan in der SUB Hamburg</a:t>
            </a:r>
            <a:br>
              <a:rPr lang="de-DE" sz="2400" dirty="0">
                <a:solidFill>
                  <a:schemeClr val="bg1">
                    <a:lumMod val="50000"/>
                  </a:schemeClr>
                </a:solidFill>
                <a:latin typeface="Nobel Book"/>
                <a:cs typeface="Nobel Book"/>
              </a:rPr>
            </a:br>
            <a:endParaRPr lang="de-DE" sz="2400" dirty="0">
              <a:solidFill>
                <a:schemeClr val="bg1">
                  <a:lumMod val="50000"/>
                </a:schemeClr>
              </a:solidFill>
              <a:latin typeface="Nobel Book"/>
              <a:cs typeface="Nobel Book"/>
            </a:endParaRPr>
          </a:p>
          <a:p>
            <a:r>
              <a:rPr lang="de-DE" sz="2400" dirty="0">
                <a:solidFill>
                  <a:schemeClr val="bg1">
                    <a:lumMod val="50000"/>
                  </a:schemeClr>
                </a:solidFill>
                <a:latin typeface="Nobel Book"/>
                <a:cs typeface="Nobel Book"/>
              </a:rPr>
              <a:t>KITODO-Workflow:</a:t>
            </a:r>
            <a:br>
              <a:rPr lang="de-DE" sz="2400" dirty="0">
                <a:solidFill>
                  <a:schemeClr val="bg1">
                    <a:lumMod val="50000"/>
                  </a:schemeClr>
                </a:solidFill>
                <a:latin typeface="Nobel Book"/>
                <a:cs typeface="Nobel Book"/>
              </a:rPr>
            </a:br>
            <a:r>
              <a:rPr lang="de-DE" sz="2400" dirty="0">
                <a:solidFill>
                  <a:schemeClr val="bg1">
                    <a:lumMod val="50000"/>
                  </a:schemeClr>
                </a:solidFill>
                <a:latin typeface="Nobel Book"/>
                <a:cs typeface="Nobel Book"/>
              </a:rPr>
              <a:t>Verknüpfung von Bildern </a:t>
            </a:r>
            <a:br>
              <a:rPr lang="de-DE" sz="2400" dirty="0">
                <a:solidFill>
                  <a:schemeClr val="bg1">
                    <a:lumMod val="50000"/>
                  </a:schemeClr>
                </a:solidFill>
                <a:latin typeface="Nobel Book"/>
                <a:cs typeface="Nobel Book"/>
              </a:rPr>
            </a:br>
            <a:r>
              <a:rPr lang="de-DE" sz="2400" dirty="0">
                <a:solidFill>
                  <a:schemeClr val="bg1">
                    <a:lumMod val="50000"/>
                  </a:schemeClr>
                </a:solidFill>
                <a:latin typeface="Nobel Book"/>
                <a:cs typeface="Nobel Book"/>
              </a:rPr>
              <a:t>und Metadaten</a:t>
            </a:r>
          </a:p>
          <a:p>
            <a:endParaRPr lang="de-DE" sz="2400" dirty="0">
              <a:solidFill>
                <a:schemeClr val="bg1">
                  <a:lumMod val="50000"/>
                </a:schemeClr>
              </a:solidFill>
              <a:latin typeface="Nobel Book"/>
              <a:cs typeface="Nobel Book"/>
            </a:endParaRPr>
          </a:p>
          <a:p>
            <a:r>
              <a:rPr lang="de-DE" sz="2400" dirty="0">
                <a:solidFill>
                  <a:schemeClr val="bg1">
                    <a:lumMod val="50000"/>
                  </a:schemeClr>
                </a:solidFill>
                <a:latin typeface="Nobel Book"/>
                <a:cs typeface="Nobel Book"/>
              </a:rPr>
              <a:t>Großzügige Unterstützung</a:t>
            </a:r>
            <a:br>
              <a:rPr lang="de-DE" sz="2400" dirty="0">
                <a:solidFill>
                  <a:schemeClr val="bg1">
                    <a:lumMod val="50000"/>
                  </a:schemeClr>
                </a:solidFill>
                <a:latin typeface="Nobel Book"/>
                <a:cs typeface="Nobel Book"/>
              </a:rPr>
            </a:br>
            <a:r>
              <a:rPr lang="de-DE" sz="2400" dirty="0">
                <a:solidFill>
                  <a:schemeClr val="bg1">
                    <a:lumMod val="50000"/>
                  </a:schemeClr>
                </a:solidFill>
                <a:latin typeface="Nobel Book"/>
                <a:cs typeface="Nobel Book"/>
              </a:rPr>
              <a:t>Einbindung des MHG-</a:t>
            </a:r>
            <a:br>
              <a:rPr lang="de-DE" sz="2400" dirty="0">
                <a:solidFill>
                  <a:schemeClr val="bg1">
                    <a:lumMod val="50000"/>
                  </a:schemeClr>
                </a:solidFill>
                <a:latin typeface="Nobel Book"/>
                <a:cs typeface="Nobel Book"/>
              </a:rPr>
            </a:br>
            <a:r>
              <a:rPr lang="de-DE" sz="2400" dirty="0">
                <a:solidFill>
                  <a:schemeClr val="bg1">
                    <a:lumMod val="50000"/>
                  </a:schemeClr>
                </a:solidFill>
                <a:latin typeface="Nobel Book"/>
                <a:cs typeface="Nobel Book"/>
              </a:rPr>
              <a:t>Projekts in SUB-Kontext</a:t>
            </a:r>
          </a:p>
        </p:txBody>
      </p:sp>
      <p:pic>
        <p:nvPicPr>
          <p:cNvPr id="3" name="Grafik 2"/>
          <p:cNvPicPr>
            <a:picLocks noChangeAspect="1"/>
          </p:cNvPicPr>
          <p:nvPr/>
        </p:nvPicPr>
        <p:blipFill rotWithShape="1">
          <a:blip r:embed="rId4"/>
          <a:srcRect l="6077" t="14830" r="11874"/>
          <a:stretch/>
        </p:blipFill>
        <p:spPr>
          <a:xfrm>
            <a:off x="4283968" y="980728"/>
            <a:ext cx="3888432" cy="5135662"/>
          </a:xfrm>
          <a:prstGeom prst="rect">
            <a:avLst/>
          </a:prstGeom>
        </p:spPr>
      </p:pic>
    </p:spTree>
    <p:extLst>
      <p:ext uri="{BB962C8B-B14F-4D97-AF65-F5344CB8AC3E}">
        <p14:creationId xmlns:p14="http://schemas.microsoft.com/office/powerpoint/2010/main" val="723399097"/>
      </p:ext>
    </p:extLst>
  </p:cSld>
  <p:clrMapOvr>
    <a:masterClrMapping/>
  </p:clrMapOvr>
  <p:transition>
    <p:fade thruBlk="1"/>
  </p:transition>
</p:sld>
</file>

<file path=ppt/theme/theme1.xml><?xml version="1.0" encoding="utf-8"?>
<a:theme xmlns:a="http://schemas.openxmlformats.org/drawingml/2006/main" name="SHMH_shmh_ppt_Vorl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SHMH_shmh_ppt_Vorlage</Template>
  <TotalTime>808</TotalTime>
  <Words>1891</Words>
  <Application>Microsoft Macintosh PowerPoint</Application>
  <PresentationFormat>On-screen Show (4:3)</PresentationFormat>
  <Paragraphs>101</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Nobel Book</vt:lpstr>
      <vt:lpstr>Nobel-Regular</vt:lpstr>
      <vt:lpstr>SHMH_shmh_ppt_Vorlage</vt:lpstr>
      <vt:lpstr>  Stammbücher im MHG  Verzahnung von analog- und digitalProjekt</vt:lpstr>
      <vt:lpstr>Stammbuch?</vt:lpstr>
      <vt:lpstr>Besonderer Bestand</vt:lpstr>
      <vt:lpstr>Projekt</vt:lpstr>
      <vt:lpstr>Restaurierung</vt:lpstr>
      <vt:lpstr>Digitale Erfassung</vt:lpstr>
      <vt:lpstr>Normdaten </vt:lpstr>
      <vt:lpstr>Aufbereitung  in PICA</vt:lpstr>
      <vt:lpstr>Digitale Erfassung</vt:lpstr>
      <vt:lpstr>Sichtbarkeit</vt:lpstr>
      <vt:lpstr>Ziele</vt:lpstr>
      <vt:lpstr>Kontexte</vt:lpstr>
      <vt:lpstr>Vielen Dank! Noch Fragen?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PR Transfer des Wissens</dc:title>
  <dc:creator>Lorenzen, Jan</dc:creator>
  <cp:lastModifiedBy>Bettina Gierke</cp:lastModifiedBy>
  <cp:revision>116</cp:revision>
  <cp:lastPrinted>2019-10-22T17:26:39Z</cp:lastPrinted>
  <dcterms:created xsi:type="dcterms:W3CDTF">2019-02-13T13:57:04Z</dcterms:created>
  <dcterms:modified xsi:type="dcterms:W3CDTF">2019-10-23T05:01:41Z</dcterms:modified>
</cp:coreProperties>
</file>